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325" r:id="rId2"/>
    <p:sldId id="285" r:id="rId3"/>
    <p:sldId id="326" r:id="rId4"/>
    <p:sldId id="336" r:id="rId5"/>
    <p:sldId id="329" r:id="rId6"/>
    <p:sldId id="331" r:id="rId7"/>
    <p:sldId id="332" r:id="rId8"/>
    <p:sldId id="337" r:id="rId9"/>
    <p:sldId id="296" r:id="rId10"/>
    <p:sldId id="294" r:id="rId11"/>
    <p:sldId id="303" r:id="rId12"/>
    <p:sldId id="333" r:id="rId13"/>
    <p:sldId id="297" r:id="rId14"/>
    <p:sldId id="298" r:id="rId15"/>
    <p:sldId id="301" r:id="rId16"/>
    <p:sldId id="302" r:id="rId17"/>
    <p:sldId id="304" r:id="rId18"/>
    <p:sldId id="305" r:id="rId19"/>
    <p:sldId id="306" r:id="rId20"/>
    <p:sldId id="291" r:id="rId21"/>
    <p:sldId id="334" r:id="rId22"/>
    <p:sldId id="323" r:id="rId23"/>
    <p:sldId id="33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DE05F-6967-3548-65A2-D8721024D50D}" v="504" dt="2024-12-05T02:17:40.342"/>
    <p1510:client id="{115B9AD2-5A6F-0C89-4D62-4B197F4963D0}" v="417" dt="2024-12-04T02:25:41.753"/>
    <p1510:client id="{22E84BE7-E891-1D7A-14D8-1C9C179E1CB4}" v="59" dt="2024-12-04T17:55:40.426"/>
    <p1510:client id="{269F99F9-43F5-09CA-EE2F-E0A58F8F7B5C}" v="66" dt="2024-12-03T05:46:19.014"/>
    <p1510:client id="{2AB68A3D-CB11-4383-8D5A-068CE238C329}" v="75" dt="2024-12-04T02:38:26.051"/>
    <p1510:client id="{349ACBD1-A0CB-A9DC-C032-35C5239C04F6}" v="17" dt="2024-12-04T02:34:55.200"/>
    <p1510:client id="{36B6D08D-A2DB-C05D-0591-A622E29C0202}" v="144" dt="2024-12-04T16:48:09.463"/>
    <p1510:client id="{3E4B92BE-C71B-052B-5A48-4FD29A5408AC}" v="62" dt="2024-12-04T18:37:17.725"/>
    <p1510:client id="{400CC221-68F0-D773-0FF6-95638E95D8C8}" v="17" dt="2024-12-04T17:11:05.931"/>
    <p1510:client id="{4BC7AA81-CD24-66DE-6355-0E7E3C49722A}" v="410" dt="2024-12-03T14:49:11.733"/>
    <p1510:client id="{4CFA2581-A6DA-13A9-AD76-BBD9AD51F73B}" v="359" dt="2024-12-04T16:50:41.483"/>
    <p1510:client id="{4E3DCC94-1B8B-5821-6AB1-CD93367855BF}" v="40" dt="2024-12-05T05:35:52.448"/>
    <p1510:client id="{5250AB10-2DD2-137F-E3E2-5C6DDEAF24E1}" v="27" dt="2024-12-04T01:11:05.049"/>
    <p1510:client id="{5277C83A-78E2-D73F-DE0E-4EE09781C28A}" v="12" dt="2024-12-04T19:16:59.030"/>
    <p1510:client id="{7F2A4765-19B4-4D6F-1E17-5EF4A94372F3}" v="128" dt="2024-12-04T22:39:44.164"/>
    <p1510:client id="{95919CC2-A8AC-C8F3-5A99-FEBC5ECB9C94}" v="84" vWet="84" dt="2024-12-03T23:29:59.995"/>
    <p1510:client id="{96EEAA86-16BE-7856-5F02-3D1C886DA997}" v="4" dt="2024-12-03T16:55:03.194"/>
    <p1510:client id="{A6B45092-505F-2CD7-83EB-9D49E6580A6D}" v="8" dt="2024-12-04T03:09:34.622"/>
    <p1510:client id="{C0CD9C78-5355-8078-EEA1-DBCDF6D3F0D6}" v="203" dt="2024-12-05T03:46:34.919"/>
    <p1510:client id="{C52FF402-5725-8ECD-9D5F-67F80F3C44D1}" v="481" dt="2024-12-03T20:59:05.850"/>
    <p1510:client id="{C61AE725-64B1-A5E9-0ACA-9083E41E6C43}" v="2" dt="2024-12-04T01:49:38.080"/>
    <p1510:client id="{D72E316D-CBD4-9F7B-A911-375A37FF5B82}" v="2035" dt="2024-12-04T16:29:58.044"/>
    <p1510:client id="{E1154C8B-B640-7A3A-D29B-2E1217B6FF53}" v="132" dt="2024-12-04T05:21:18.773"/>
    <p1510:client id="{EA4902F9-7E89-D728-4209-057D1B137BD5}" v="1" dt="2024-12-05T04:09:37.075"/>
    <p1510:client id="{EE327C82-41D2-4389-6D9E-84BE8D357456}" v="1" dt="2024-12-04T17:51:03.011"/>
    <p1510:client id="{EFDCD03F-3F84-D320-09D3-CA4D75C60D59}" v="35" vWet="35" dt="2024-12-03T23:29:59.414"/>
    <p1510:client id="{F8CA1C24-F68E-5D02-D28B-440397FA23FA}" v="144" dt="2024-12-03T21:21:18.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12/4/2024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490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12/4/2024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7431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12/4/2024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27123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12/4/2024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992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12/4/2024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5690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12/4/2024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70540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12/4/2024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690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12/4/2024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28601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12/4/2024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8185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12/4/2024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3127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12/4/2024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79462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12/4/2024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892733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7" r:id="rId6"/>
    <p:sldLayoutId id="2147483763" r:id="rId7"/>
    <p:sldLayoutId id="2147483764" r:id="rId8"/>
    <p:sldLayoutId id="2147483765" r:id="rId9"/>
    <p:sldLayoutId id="2147483766" r:id="rId10"/>
    <p:sldLayoutId id="2147483768"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hyperlink" Target="http://javascrip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26" name="Straight Connector 2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9C81EA1D-11CC-E4A1-B989-A62D7B64B3AB}"/>
              </a:ext>
            </a:extLst>
          </p:cNvPr>
          <p:cNvPicPr>
            <a:picLocks noGrp="1" noChangeAspect="1"/>
          </p:cNvPicPr>
          <p:nvPr>
            <p:ph idx="1"/>
          </p:nvPr>
        </p:nvPicPr>
        <p:blipFill>
          <a:blip r:embed="rId2"/>
          <a:srcRect t="8163"/>
          <a:stretch/>
        </p:blipFill>
        <p:spPr>
          <a:xfrm>
            <a:off x="20" y="10"/>
            <a:ext cx="12191979" cy="6857990"/>
          </a:xfrm>
          <a:prstGeom prst="rect">
            <a:avLst/>
          </a:prstGeom>
        </p:spPr>
      </p:pic>
      <p:sp>
        <p:nvSpPr>
          <p:cNvPr id="27" name="Rectangle 26">
            <a:extLst>
              <a:ext uri="{FF2B5EF4-FFF2-40B4-BE49-F238E27FC236}">
                <a16:creationId xmlns:a16="http://schemas.microsoft.com/office/drawing/2014/main" id="{8D19661F-4B4C-74C1-7FC3-31FB14D4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6955" y="-166956"/>
            <a:ext cx="6858002" cy="7191913"/>
          </a:xfrm>
          <a:prstGeom prst="rect">
            <a:avLst/>
          </a:prstGeom>
          <a:gradFill>
            <a:gsLst>
              <a:gs pos="0">
                <a:schemeClr val="bg1">
                  <a:alpha val="0"/>
                </a:schemeClr>
              </a:gs>
              <a:gs pos="46000">
                <a:schemeClr val="bg1">
                  <a:alpha val="55000"/>
                </a:schemeClr>
              </a:gs>
              <a:gs pos="25000">
                <a:schemeClr val="bg1">
                  <a:alpha val="38000"/>
                </a:schemeClr>
              </a:gs>
              <a:gs pos="100000">
                <a:schemeClr val="bg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439D9666-88DB-AAB6-C9C6-7889F6DF332B}"/>
              </a:ext>
            </a:extLst>
          </p:cNvPr>
          <p:cNvSpPr>
            <a:spLocks noGrp="1"/>
          </p:cNvSpPr>
          <p:nvPr>
            <p:ph type="title"/>
          </p:nvPr>
        </p:nvSpPr>
        <p:spPr>
          <a:xfrm>
            <a:off x="338903" y="1829203"/>
            <a:ext cx="4540944" cy="3200400"/>
          </a:xfrm>
        </p:spPr>
        <p:txBody>
          <a:bodyPr vert="horz" lIns="91440" tIns="45720" rIns="91440" bIns="45720" rtlCol="0" anchor="b">
            <a:normAutofit fontScale="90000"/>
          </a:bodyPr>
          <a:lstStyle/>
          <a:p>
            <a:r>
              <a:rPr lang="en-US"/>
              <a:t>Deep Learning Approaches to Flood Forecasting</a:t>
            </a:r>
            <a:br>
              <a:rPr lang="en-US"/>
            </a:br>
            <a:br>
              <a:rPr lang="en-US"/>
            </a:br>
            <a:r>
              <a:rPr lang="en-US"/>
              <a:t>Kampala, Uganda</a:t>
            </a:r>
            <a:br>
              <a:rPr lang="en-US" sz="2300"/>
            </a:br>
            <a:br>
              <a:rPr lang="en-US" sz="2300"/>
            </a:br>
            <a:endParaRPr lang="en-US" sz="2000" b="0"/>
          </a:p>
        </p:txBody>
      </p:sp>
      <p:sp>
        <p:nvSpPr>
          <p:cNvPr id="28" name="Rectangle 27">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2158B6F-BE4D-9663-0D82-B4BCC24BDDBC}"/>
              </a:ext>
            </a:extLst>
          </p:cNvPr>
          <p:cNvSpPr txBox="1"/>
          <p:nvPr/>
        </p:nvSpPr>
        <p:spPr>
          <a:xfrm>
            <a:off x="9379681" y="5424395"/>
            <a:ext cx="35538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10</a:t>
            </a:r>
          </a:p>
          <a:p>
            <a:endParaRPr lang="en-US"/>
          </a:p>
          <a:p>
            <a:r>
              <a:rPr lang="en-US"/>
              <a:t>December 5, 2024</a:t>
            </a:r>
          </a:p>
        </p:txBody>
      </p:sp>
      <p:sp>
        <p:nvSpPr>
          <p:cNvPr id="3" name="TextBox 2">
            <a:extLst>
              <a:ext uri="{FF2B5EF4-FFF2-40B4-BE49-F238E27FC236}">
                <a16:creationId xmlns:a16="http://schemas.microsoft.com/office/drawing/2014/main" id="{C955C18E-9004-C825-3F6E-7F9B7DA04DB8}"/>
              </a:ext>
            </a:extLst>
          </p:cNvPr>
          <p:cNvSpPr txBox="1"/>
          <p:nvPr/>
        </p:nvSpPr>
        <p:spPr>
          <a:xfrm>
            <a:off x="404003" y="5056915"/>
            <a:ext cx="2931268"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Dai </a:t>
            </a:r>
            <a:r>
              <a:rPr lang="en-US" sz="1050" err="1"/>
              <a:t>Wuran</a:t>
            </a:r>
            <a:r>
              <a:rPr lang="en-US" sz="1050"/>
              <a:t> UCID 30248872</a:t>
            </a:r>
            <a:endParaRPr lang="en-US"/>
          </a:p>
          <a:p>
            <a:r>
              <a:rPr lang="en-US" sz="1050"/>
              <a:t>De-Graft </a:t>
            </a:r>
            <a:r>
              <a:rPr lang="en-US" sz="1050" err="1"/>
              <a:t>Godwyll</a:t>
            </a:r>
            <a:r>
              <a:rPr lang="en-US" sz="1050"/>
              <a:t>  UCID </a:t>
            </a:r>
            <a:r>
              <a:rPr lang="en-US" sz="1050">
                <a:ea typeface="+mn-lt"/>
                <a:cs typeface="+mn-lt"/>
              </a:rPr>
              <a:t>30263217</a:t>
            </a:r>
          </a:p>
          <a:p>
            <a:r>
              <a:rPr lang="en-US" sz="1050" err="1"/>
              <a:t>Fre</a:t>
            </a:r>
            <a:r>
              <a:rPr lang="en-US" sz="1050"/>
              <a:t> Ashal UCID </a:t>
            </a:r>
            <a:r>
              <a:rPr lang="en-US" sz="1050">
                <a:ea typeface="+mn-lt"/>
                <a:cs typeface="+mn-lt"/>
              </a:rPr>
              <a:t>30231900</a:t>
            </a:r>
            <a:endParaRPr lang="en-US" sz="1050"/>
          </a:p>
          <a:p>
            <a:r>
              <a:rPr lang="en-US" sz="1050" err="1"/>
              <a:t>Jalelle</a:t>
            </a:r>
            <a:r>
              <a:rPr lang="en-US" sz="1050"/>
              <a:t> Dinka UCID </a:t>
            </a:r>
            <a:r>
              <a:rPr lang="en-US" sz="1050">
                <a:ea typeface="+mn-lt"/>
                <a:cs typeface="+mn-lt"/>
              </a:rPr>
              <a:t>30244336</a:t>
            </a:r>
            <a:endParaRPr lang="en-US" sz="900" i="1">
              <a:latin typeface="Helvetica"/>
              <a:cs typeface="Helvetica"/>
            </a:endParaRPr>
          </a:p>
          <a:p>
            <a:r>
              <a:rPr lang="en-US" sz="1050"/>
              <a:t>Kwadwo Asare-</a:t>
            </a:r>
            <a:r>
              <a:rPr lang="en-US" sz="1050" err="1"/>
              <a:t>Menako</a:t>
            </a:r>
            <a:r>
              <a:rPr lang="en-US" sz="1050"/>
              <a:t> UCID </a:t>
            </a:r>
            <a:r>
              <a:rPr lang="en-US" sz="1050">
                <a:ea typeface="+mn-lt"/>
                <a:cs typeface="+mn-lt"/>
              </a:rPr>
              <a:t>30256351</a:t>
            </a:r>
            <a:endParaRPr lang="en-US" sz="1050" i="1">
              <a:latin typeface="Helvetica"/>
              <a:cs typeface="Helvetica"/>
            </a:endParaRPr>
          </a:p>
          <a:p>
            <a:r>
              <a:rPr lang="en-US" sz="1050"/>
              <a:t>Leanne Lane UCID </a:t>
            </a:r>
            <a:r>
              <a:rPr lang="en-US" sz="1050">
                <a:ea typeface="+mn-lt"/>
                <a:cs typeface="+mn-lt"/>
              </a:rPr>
              <a:t>00890466</a:t>
            </a:r>
          </a:p>
          <a:p>
            <a:r>
              <a:rPr lang="en-US" sz="1050" err="1"/>
              <a:t>Mahweer</a:t>
            </a:r>
            <a:r>
              <a:rPr lang="en-US" sz="1050"/>
              <a:t> Kumar UCID </a:t>
            </a:r>
            <a:r>
              <a:rPr lang="en-US" sz="1050">
                <a:ea typeface="+mn-lt"/>
                <a:cs typeface="+mn-lt"/>
              </a:rPr>
              <a:t>30259639</a:t>
            </a:r>
          </a:p>
          <a:p>
            <a:r>
              <a:rPr lang="en-US" sz="1050"/>
              <a:t>Navneet Robin UCID </a:t>
            </a:r>
            <a:r>
              <a:rPr lang="en-US" sz="1050">
                <a:ea typeface="+mn-lt"/>
                <a:cs typeface="+mn-lt"/>
              </a:rPr>
              <a:t>30264490</a:t>
            </a:r>
          </a:p>
          <a:p>
            <a:endParaRPr lang="en-US"/>
          </a:p>
        </p:txBody>
      </p:sp>
    </p:spTree>
    <p:extLst>
      <p:ext uri="{BB962C8B-B14F-4D97-AF65-F5344CB8AC3E}">
        <p14:creationId xmlns:p14="http://schemas.microsoft.com/office/powerpoint/2010/main" val="17208915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0092A5-EA21-550E-F836-7B58778F82F6}"/>
              </a:ext>
            </a:extLst>
          </p:cNvPr>
          <p:cNvSpPr>
            <a:spLocks noGrp="1"/>
          </p:cNvSpPr>
          <p:nvPr>
            <p:ph idx="1"/>
          </p:nvPr>
        </p:nvSpPr>
        <p:spPr>
          <a:xfrm>
            <a:off x="411077" y="2104213"/>
            <a:ext cx="10168128" cy="4599949"/>
          </a:xfrm>
        </p:spPr>
        <p:txBody>
          <a:bodyPr vert="horz" lIns="91440" tIns="45720" rIns="91440" bIns="45720" rtlCol="0" anchor="t">
            <a:normAutofit/>
          </a:bodyPr>
          <a:lstStyle/>
          <a:p>
            <a:pPr marL="0" indent="0">
              <a:buNone/>
            </a:pPr>
            <a:r>
              <a:rPr lang="en-US" sz="1800" b="1">
                <a:ea typeface="+mn-lt"/>
                <a:cs typeface="+mn-lt"/>
              </a:rPr>
              <a:t>Model selection</a:t>
            </a:r>
            <a:endParaRPr lang="en-US" sz="1800"/>
          </a:p>
          <a:p>
            <a:r>
              <a:rPr lang="en-US" sz="1800" b="1">
                <a:ea typeface="+mn-lt"/>
                <a:cs typeface="+mn-lt"/>
              </a:rPr>
              <a:t>Recurrent Neural Networks (RNN):</a:t>
            </a:r>
            <a:endParaRPr lang="en-US" sz="1800" b="1"/>
          </a:p>
          <a:p>
            <a:pPr lvl="1">
              <a:lnSpc>
                <a:spcPct val="150000"/>
              </a:lnSpc>
              <a:buFont typeface="Courier New" panose="020B0604020202020204" pitchFamily="34" charset="0"/>
              <a:buChar char="o"/>
            </a:pPr>
            <a:r>
              <a:rPr lang="en-US" sz="1800">
                <a:ea typeface="+mn-lt"/>
                <a:cs typeface="+mn-lt"/>
              </a:rPr>
              <a:t>Designed to process sequential data with temporal dependencies.</a:t>
            </a:r>
            <a:endParaRPr lang="en-US" sz="1800"/>
          </a:p>
          <a:p>
            <a:pPr lvl="1">
              <a:lnSpc>
                <a:spcPct val="150000"/>
              </a:lnSpc>
              <a:buFont typeface="Courier New" panose="020B0604020202020204" pitchFamily="34" charset="0"/>
              <a:buChar char="o"/>
            </a:pPr>
            <a:r>
              <a:rPr lang="en-US" sz="1800">
                <a:ea typeface="+mn-lt"/>
                <a:cs typeface="+mn-lt"/>
              </a:rPr>
              <a:t>Suitable for modeling flood predictions based on time-sensitive data.</a:t>
            </a:r>
            <a:endParaRPr lang="en-US" sz="1800"/>
          </a:p>
          <a:p>
            <a:pPr lvl="1">
              <a:lnSpc>
                <a:spcPct val="150000"/>
              </a:lnSpc>
              <a:buFont typeface="Courier New" panose="020B0604020202020204" pitchFamily="34" charset="0"/>
              <a:buChar char="o"/>
            </a:pPr>
            <a:r>
              <a:rPr lang="en-US" sz="1800">
                <a:ea typeface="+mn-lt"/>
                <a:cs typeface="+mn-lt"/>
              </a:rPr>
              <a:t>Challenging to train on long sequences.</a:t>
            </a:r>
            <a:endParaRPr lang="en-US" sz="1800"/>
          </a:p>
          <a:p>
            <a:r>
              <a:rPr lang="en-US" sz="1800" b="1">
                <a:ea typeface="+mn-lt"/>
                <a:cs typeface="+mn-lt"/>
              </a:rPr>
              <a:t>Long Short-Term Memory (LSTM):</a:t>
            </a:r>
            <a:endParaRPr lang="en-US" sz="1800" b="1"/>
          </a:p>
          <a:p>
            <a:pPr lvl="1">
              <a:lnSpc>
                <a:spcPct val="150000"/>
              </a:lnSpc>
              <a:buFont typeface="Courier New" panose="020B0604020202020204" pitchFamily="34" charset="0"/>
              <a:buChar char="o"/>
            </a:pPr>
            <a:r>
              <a:rPr lang="en-US" sz="1800">
                <a:ea typeface="+mn-lt"/>
                <a:cs typeface="+mn-lt"/>
              </a:rPr>
              <a:t>Improved version of RNN, capturing long-term dependencies.</a:t>
            </a:r>
            <a:endParaRPr lang="en-US" sz="1800"/>
          </a:p>
          <a:p>
            <a:pPr lvl="1">
              <a:lnSpc>
                <a:spcPct val="150000"/>
              </a:lnSpc>
              <a:buFont typeface="Courier New" panose="020B0604020202020204" pitchFamily="34" charset="0"/>
              <a:buChar char="o"/>
            </a:pPr>
            <a:r>
              <a:rPr lang="en-US" sz="1800">
                <a:ea typeface="+mn-lt"/>
                <a:cs typeface="+mn-lt"/>
              </a:rPr>
              <a:t>Mitigates the vanishing gradient problem, making it ideal for hourly data.</a:t>
            </a:r>
            <a:endParaRPr lang="en-US" sz="1800"/>
          </a:p>
          <a:p>
            <a:pPr lvl="1">
              <a:lnSpc>
                <a:spcPct val="150000"/>
              </a:lnSpc>
              <a:buFont typeface="Courier New" panose="020B0604020202020204" pitchFamily="34" charset="0"/>
              <a:buChar char="o"/>
            </a:pPr>
            <a:r>
              <a:rPr lang="en-US" sz="1800">
                <a:ea typeface="+mn-lt"/>
                <a:cs typeface="+mn-lt"/>
              </a:rPr>
              <a:t>Better at identifying short-term trends, crucial for sudden flood predictions.</a:t>
            </a:r>
            <a:endParaRPr lang="en-US" sz="1800"/>
          </a:p>
          <a:p>
            <a:pPr>
              <a:lnSpc>
                <a:spcPct val="150000"/>
              </a:lnSpc>
            </a:pPr>
            <a:endParaRPr lang="en-US">
              <a:solidFill>
                <a:srgbClr val="FF0000"/>
              </a:solidFill>
            </a:endParaRPr>
          </a:p>
        </p:txBody>
      </p:sp>
      <p:sp>
        <p:nvSpPr>
          <p:cNvPr id="4" name="Title 1">
            <a:extLst>
              <a:ext uri="{FF2B5EF4-FFF2-40B4-BE49-F238E27FC236}">
                <a16:creationId xmlns:a16="http://schemas.microsoft.com/office/drawing/2014/main" id="{90575A08-64AD-1049-27A3-5DCC6CEA00DC}"/>
              </a:ext>
            </a:extLst>
          </p:cNvPr>
          <p:cNvSpPr>
            <a:spLocks noGrp="1"/>
          </p:cNvSpPr>
          <p:nvPr>
            <p:ph type="title"/>
          </p:nvPr>
        </p:nvSpPr>
        <p:spPr>
          <a:xfrm>
            <a:off x="1115568" y="548640"/>
            <a:ext cx="10168128" cy="1179576"/>
          </a:xfrm>
        </p:spPr>
        <p:txBody>
          <a:bodyPr/>
          <a:lstStyle/>
          <a:p>
            <a:r>
              <a:rPr lang="en-US"/>
              <a:t>Methodology</a:t>
            </a:r>
          </a:p>
        </p:txBody>
      </p:sp>
    </p:spTree>
    <p:extLst>
      <p:ext uri="{BB962C8B-B14F-4D97-AF65-F5344CB8AC3E}">
        <p14:creationId xmlns:p14="http://schemas.microsoft.com/office/powerpoint/2010/main" val="327022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7FFC199-47C1-E6A4-9963-83D7BA2480D4}"/>
              </a:ext>
            </a:extLst>
          </p:cNvPr>
          <p:cNvSpPr>
            <a:spLocks noGrp="1"/>
          </p:cNvSpPr>
          <p:nvPr>
            <p:ph type="title"/>
          </p:nvPr>
        </p:nvSpPr>
        <p:spPr>
          <a:xfrm>
            <a:off x="1115568" y="548640"/>
            <a:ext cx="10168128" cy="1179576"/>
          </a:xfrm>
        </p:spPr>
        <p:txBody>
          <a:bodyPr/>
          <a:lstStyle/>
          <a:p>
            <a:r>
              <a:rPr lang="en-US" altLang="zh-CN">
                <a:ea typeface="+mj-lt"/>
                <a:cs typeface="+mj-lt"/>
              </a:rPr>
              <a:t>Coding </a:t>
            </a:r>
            <a:r>
              <a:rPr lang="en-US">
                <a:ea typeface="+mj-lt"/>
                <a:cs typeface="+mj-lt"/>
              </a:rPr>
              <a:t>–</a:t>
            </a:r>
            <a:r>
              <a:rPr lang="en-US" altLang="zh-CN">
                <a:ea typeface="+mj-lt"/>
                <a:cs typeface="+mj-lt"/>
              </a:rPr>
              <a:t> D</a:t>
            </a:r>
            <a:r>
              <a:rPr lang="zh-CN" altLang="en-US"/>
              <a:t>ata Processing</a:t>
            </a:r>
            <a:endParaRPr lang="zh-CN"/>
          </a:p>
        </p:txBody>
      </p:sp>
      <p:pic>
        <p:nvPicPr>
          <p:cNvPr id="12" name="图片 11" descr="表格&#10;&#10;已自动生成说明">
            <a:extLst>
              <a:ext uri="{FF2B5EF4-FFF2-40B4-BE49-F238E27FC236}">
                <a16:creationId xmlns:a16="http://schemas.microsoft.com/office/drawing/2014/main" id="{94B9CB76-F6D8-CCA2-07FC-154D1B5B7F45}"/>
              </a:ext>
            </a:extLst>
          </p:cNvPr>
          <p:cNvPicPr>
            <a:picLocks noChangeAspect="1"/>
          </p:cNvPicPr>
          <p:nvPr/>
        </p:nvPicPr>
        <p:blipFill>
          <a:blip r:embed="rId2"/>
          <a:stretch>
            <a:fillRect/>
          </a:stretch>
        </p:blipFill>
        <p:spPr>
          <a:xfrm>
            <a:off x="266700" y="2355321"/>
            <a:ext cx="11658600" cy="2486025"/>
          </a:xfrm>
          <a:prstGeom prst="rect">
            <a:avLst/>
          </a:prstGeom>
        </p:spPr>
      </p:pic>
      <p:sp>
        <p:nvSpPr>
          <p:cNvPr id="19" name="Title 1">
            <a:extLst>
              <a:ext uri="{FF2B5EF4-FFF2-40B4-BE49-F238E27FC236}">
                <a16:creationId xmlns:a16="http://schemas.microsoft.com/office/drawing/2014/main" id="{6A272B5C-6D1F-1B47-70AC-043504834DE0}"/>
              </a:ext>
            </a:extLst>
          </p:cNvPr>
          <p:cNvSpPr txBox="1">
            <a:spLocks/>
          </p:cNvSpPr>
          <p:nvPr/>
        </p:nvSpPr>
        <p:spPr>
          <a:xfrm>
            <a:off x="5339024" y="1717040"/>
            <a:ext cx="1518017" cy="8973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a:t>Features</a:t>
            </a:r>
            <a:endParaRPr lang="zh-CN" altLang="en-US" sz="2000"/>
          </a:p>
        </p:txBody>
      </p:sp>
      <p:sp>
        <p:nvSpPr>
          <p:cNvPr id="22" name="Title 1">
            <a:extLst>
              <a:ext uri="{FF2B5EF4-FFF2-40B4-BE49-F238E27FC236}">
                <a16:creationId xmlns:a16="http://schemas.microsoft.com/office/drawing/2014/main" id="{3965CAE0-29C5-AA1E-F0FE-9FFC22E8EE33}"/>
              </a:ext>
            </a:extLst>
          </p:cNvPr>
          <p:cNvSpPr txBox="1">
            <a:spLocks/>
          </p:cNvSpPr>
          <p:nvPr/>
        </p:nvSpPr>
        <p:spPr>
          <a:xfrm>
            <a:off x="2884469" y="5777263"/>
            <a:ext cx="1439739" cy="8973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a:t>7 Floods :</a:t>
            </a:r>
            <a:endParaRPr lang="zh-CN"/>
          </a:p>
        </p:txBody>
      </p:sp>
      <p:pic>
        <p:nvPicPr>
          <p:cNvPr id="2" name="图片 1" descr="文本&#10;&#10;已自动生成说明">
            <a:extLst>
              <a:ext uri="{FF2B5EF4-FFF2-40B4-BE49-F238E27FC236}">
                <a16:creationId xmlns:a16="http://schemas.microsoft.com/office/drawing/2014/main" id="{8400971D-7C7E-11A3-CC8C-07D21ACCB55D}"/>
              </a:ext>
            </a:extLst>
          </p:cNvPr>
          <p:cNvPicPr>
            <a:picLocks noChangeAspect="1"/>
          </p:cNvPicPr>
          <p:nvPr/>
        </p:nvPicPr>
        <p:blipFill>
          <a:blip r:embed="rId3"/>
          <a:stretch>
            <a:fillRect/>
          </a:stretch>
        </p:blipFill>
        <p:spPr>
          <a:xfrm>
            <a:off x="4223056" y="5598559"/>
            <a:ext cx="3639000" cy="1253550"/>
          </a:xfrm>
          <a:prstGeom prst="rect">
            <a:avLst/>
          </a:prstGeom>
        </p:spPr>
      </p:pic>
      <p:pic>
        <p:nvPicPr>
          <p:cNvPr id="24" name="图片 23" descr="表格&#10;&#10;已自动生成说明">
            <a:extLst>
              <a:ext uri="{FF2B5EF4-FFF2-40B4-BE49-F238E27FC236}">
                <a16:creationId xmlns:a16="http://schemas.microsoft.com/office/drawing/2014/main" id="{0FF24125-768E-561B-B537-2AEBA273A035}"/>
              </a:ext>
            </a:extLst>
          </p:cNvPr>
          <p:cNvPicPr>
            <a:picLocks noChangeAspect="1"/>
          </p:cNvPicPr>
          <p:nvPr/>
        </p:nvPicPr>
        <p:blipFill>
          <a:blip r:embed="rId4"/>
          <a:stretch>
            <a:fillRect/>
          </a:stretch>
        </p:blipFill>
        <p:spPr>
          <a:xfrm>
            <a:off x="133165" y="2310369"/>
            <a:ext cx="11923889" cy="3273536"/>
          </a:xfrm>
          <a:prstGeom prst="rect">
            <a:avLst/>
          </a:prstGeom>
        </p:spPr>
      </p:pic>
      <p:pic>
        <p:nvPicPr>
          <p:cNvPr id="26" name="图片 25">
            <a:extLst>
              <a:ext uri="{FF2B5EF4-FFF2-40B4-BE49-F238E27FC236}">
                <a16:creationId xmlns:a16="http://schemas.microsoft.com/office/drawing/2014/main" id="{BFD4EE7F-266D-E846-FD56-4FA031D87719}"/>
              </a:ext>
            </a:extLst>
          </p:cNvPr>
          <p:cNvPicPr>
            <a:picLocks noChangeAspect="1"/>
          </p:cNvPicPr>
          <p:nvPr/>
        </p:nvPicPr>
        <p:blipFill>
          <a:blip r:embed="rId5"/>
          <a:stretch>
            <a:fillRect/>
          </a:stretch>
        </p:blipFill>
        <p:spPr>
          <a:xfrm>
            <a:off x="133350" y="2042054"/>
            <a:ext cx="11925300" cy="276225"/>
          </a:xfrm>
          <a:prstGeom prst="rect">
            <a:avLst/>
          </a:prstGeom>
        </p:spPr>
      </p:pic>
      <p:sp>
        <p:nvSpPr>
          <p:cNvPr id="27" name="矩形 26">
            <a:extLst>
              <a:ext uri="{FF2B5EF4-FFF2-40B4-BE49-F238E27FC236}">
                <a16:creationId xmlns:a16="http://schemas.microsoft.com/office/drawing/2014/main" id="{AE8FE79A-514F-9AB4-734E-F67EDBF6A278}"/>
              </a:ext>
            </a:extLst>
          </p:cNvPr>
          <p:cNvSpPr/>
          <p:nvPr/>
        </p:nvSpPr>
        <p:spPr>
          <a:xfrm>
            <a:off x="11634609" y="2039056"/>
            <a:ext cx="423334" cy="35489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2">
            <a:extLst>
              <a:ext uri="{FF2B5EF4-FFF2-40B4-BE49-F238E27FC236}">
                <a16:creationId xmlns:a16="http://schemas.microsoft.com/office/drawing/2014/main" id="{AEF9D973-9769-43B6-13FD-B5A76DF2E2B5}"/>
              </a:ext>
            </a:extLst>
          </p:cNvPr>
          <p:cNvSpPr/>
          <p:nvPr/>
        </p:nvSpPr>
        <p:spPr>
          <a:xfrm>
            <a:off x="126998" y="4219222"/>
            <a:ext cx="1241779" cy="13828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FB6FA6ED-6438-C1A6-1800-F91C8E90A1ED}"/>
              </a:ext>
            </a:extLst>
          </p:cNvPr>
          <p:cNvCxnSpPr/>
          <p:nvPr/>
        </p:nvCxnSpPr>
        <p:spPr>
          <a:xfrm flipH="1" flipV="1">
            <a:off x="1368777" y="4861277"/>
            <a:ext cx="2878666" cy="77611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31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C49-4681-ECF3-DD20-C1B703FD24D0}"/>
              </a:ext>
            </a:extLst>
          </p:cNvPr>
          <p:cNvSpPr>
            <a:spLocks noGrp="1"/>
          </p:cNvSpPr>
          <p:nvPr>
            <p:ph type="title"/>
          </p:nvPr>
        </p:nvSpPr>
        <p:spPr/>
        <p:txBody>
          <a:bodyPr/>
          <a:lstStyle/>
          <a:p>
            <a:r>
              <a:rPr lang="en-US"/>
              <a:t>Coding – Modeling </a:t>
            </a:r>
            <a:endParaRPr lang="zh-CN" altLang="en-US"/>
          </a:p>
        </p:txBody>
      </p:sp>
      <p:pic>
        <p:nvPicPr>
          <p:cNvPr id="16" name="图片 15" descr="文本&#10;&#10;已自动生成说明">
            <a:extLst>
              <a:ext uri="{FF2B5EF4-FFF2-40B4-BE49-F238E27FC236}">
                <a16:creationId xmlns:a16="http://schemas.microsoft.com/office/drawing/2014/main" id="{143ADF1B-7D39-5018-C7A1-8B9059B7B926}"/>
              </a:ext>
            </a:extLst>
          </p:cNvPr>
          <p:cNvPicPr>
            <a:picLocks noChangeAspect="1"/>
          </p:cNvPicPr>
          <p:nvPr/>
        </p:nvPicPr>
        <p:blipFill>
          <a:blip r:embed="rId2"/>
          <a:stretch>
            <a:fillRect/>
          </a:stretch>
        </p:blipFill>
        <p:spPr>
          <a:xfrm>
            <a:off x="6393744" y="1966117"/>
            <a:ext cx="5611071" cy="4620265"/>
          </a:xfrm>
          <a:prstGeom prst="rect">
            <a:avLst/>
          </a:prstGeom>
        </p:spPr>
      </p:pic>
      <p:pic>
        <p:nvPicPr>
          <p:cNvPr id="5" name="图片 4" descr="文本&#10;&#10;已自动生成说明">
            <a:extLst>
              <a:ext uri="{FF2B5EF4-FFF2-40B4-BE49-F238E27FC236}">
                <a16:creationId xmlns:a16="http://schemas.microsoft.com/office/drawing/2014/main" id="{15B8B8B2-A52A-B2BA-6F7A-BBD7A0D2F429}"/>
              </a:ext>
            </a:extLst>
          </p:cNvPr>
          <p:cNvPicPr>
            <a:picLocks noChangeAspect="1"/>
          </p:cNvPicPr>
          <p:nvPr/>
        </p:nvPicPr>
        <p:blipFill>
          <a:blip r:embed="rId3"/>
          <a:stretch>
            <a:fillRect/>
          </a:stretch>
        </p:blipFill>
        <p:spPr>
          <a:xfrm>
            <a:off x="132009" y="1954389"/>
            <a:ext cx="6071870" cy="4635500"/>
          </a:xfrm>
          <a:prstGeom prst="rect">
            <a:avLst/>
          </a:prstGeom>
        </p:spPr>
      </p:pic>
      <p:sp>
        <p:nvSpPr>
          <p:cNvPr id="8" name="矩形 7">
            <a:extLst>
              <a:ext uri="{FF2B5EF4-FFF2-40B4-BE49-F238E27FC236}">
                <a16:creationId xmlns:a16="http://schemas.microsoft.com/office/drawing/2014/main" id="{4E6EBD2A-1A05-9531-CF83-EB2BB712865E}"/>
              </a:ext>
            </a:extLst>
          </p:cNvPr>
          <p:cNvSpPr/>
          <p:nvPr/>
        </p:nvSpPr>
        <p:spPr>
          <a:xfrm>
            <a:off x="1751833" y="2293943"/>
            <a:ext cx="919388" cy="3137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F5A280D-78ED-6A29-586E-5963AB698135}"/>
              </a:ext>
            </a:extLst>
          </p:cNvPr>
          <p:cNvSpPr/>
          <p:nvPr/>
        </p:nvSpPr>
        <p:spPr>
          <a:xfrm>
            <a:off x="6396500" y="5116887"/>
            <a:ext cx="5184277" cy="11667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7608073-7B9D-4975-9D6C-B444081C9499}"/>
              </a:ext>
            </a:extLst>
          </p:cNvPr>
          <p:cNvSpPr/>
          <p:nvPr/>
        </p:nvSpPr>
        <p:spPr>
          <a:xfrm>
            <a:off x="6415553" y="2291828"/>
            <a:ext cx="5594944" cy="83900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79CF4B6-6FE7-A194-8D56-9BF9641A3EFE}"/>
              </a:ext>
            </a:extLst>
          </p:cNvPr>
          <p:cNvSpPr/>
          <p:nvPr/>
        </p:nvSpPr>
        <p:spPr>
          <a:xfrm>
            <a:off x="621788" y="6165232"/>
            <a:ext cx="2781332" cy="243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BFE4808-A2BC-79B2-492B-6F321D387EA8}"/>
              </a:ext>
            </a:extLst>
          </p:cNvPr>
          <p:cNvSpPr/>
          <p:nvPr/>
        </p:nvSpPr>
        <p:spPr>
          <a:xfrm>
            <a:off x="642188" y="4565632"/>
            <a:ext cx="2049332" cy="243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B08C0C1-BEC3-A0FA-16A9-FE2AAA6702F4}"/>
              </a:ext>
            </a:extLst>
          </p:cNvPr>
          <p:cNvSpPr/>
          <p:nvPr/>
        </p:nvSpPr>
        <p:spPr>
          <a:xfrm>
            <a:off x="4344187" y="2315632"/>
            <a:ext cx="1029332" cy="273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313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4"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C49-4681-ECF3-DD20-C1B703FD24D0}"/>
              </a:ext>
            </a:extLst>
          </p:cNvPr>
          <p:cNvSpPr>
            <a:spLocks noGrp="1"/>
          </p:cNvSpPr>
          <p:nvPr>
            <p:ph type="title"/>
          </p:nvPr>
        </p:nvSpPr>
        <p:spPr/>
        <p:txBody>
          <a:bodyPr/>
          <a:lstStyle/>
          <a:p>
            <a:r>
              <a:rPr lang="en-US"/>
              <a:t>Coding – Training </a:t>
            </a:r>
            <a:endParaRPr lang="zh-CN" altLang="en-US"/>
          </a:p>
        </p:txBody>
      </p:sp>
      <p:pic>
        <p:nvPicPr>
          <p:cNvPr id="3" name="图片 2" descr="图表, 条形图&#10;&#10;已自动生成说明">
            <a:extLst>
              <a:ext uri="{FF2B5EF4-FFF2-40B4-BE49-F238E27FC236}">
                <a16:creationId xmlns:a16="http://schemas.microsoft.com/office/drawing/2014/main" id="{0BFF657B-DD33-AA5A-A904-885050AA83D9}"/>
              </a:ext>
            </a:extLst>
          </p:cNvPr>
          <p:cNvPicPr>
            <a:picLocks noChangeAspect="1"/>
          </p:cNvPicPr>
          <p:nvPr/>
        </p:nvPicPr>
        <p:blipFill>
          <a:blip r:embed="rId2"/>
          <a:stretch>
            <a:fillRect/>
          </a:stretch>
        </p:blipFill>
        <p:spPr>
          <a:xfrm>
            <a:off x="1926167" y="1728610"/>
            <a:ext cx="8346723" cy="5002390"/>
          </a:xfrm>
          <a:prstGeom prst="rect">
            <a:avLst/>
          </a:prstGeom>
        </p:spPr>
      </p:pic>
      <p:sp>
        <p:nvSpPr>
          <p:cNvPr id="4" name="矩形 3">
            <a:extLst>
              <a:ext uri="{FF2B5EF4-FFF2-40B4-BE49-F238E27FC236}">
                <a16:creationId xmlns:a16="http://schemas.microsoft.com/office/drawing/2014/main" id="{D8F860EA-588D-3DA2-2738-D4B37D703EBF}"/>
              </a:ext>
            </a:extLst>
          </p:cNvPr>
          <p:cNvSpPr/>
          <p:nvPr/>
        </p:nvSpPr>
        <p:spPr>
          <a:xfrm>
            <a:off x="8755944" y="2003777"/>
            <a:ext cx="1164167" cy="4445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表, 直方图&#10;&#10;已自动生成说明">
            <a:extLst>
              <a:ext uri="{FF2B5EF4-FFF2-40B4-BE49-F238E27FC236}">
                <a16:creationId xmlns:a16="http://schemas.microsoft.com/office/drawing/2014/main" id="{A37E8E41-CFEF-D9D6-FE5F-12E257020AE5}"/>
              </a:ext>
            </a:extLst>
          </p:cNvPr>
          <p:cNvPicPr>
            <a:picLocks noChangeAspect="1"/>
          </p:cNvPicPr>
          <p:nvPr/>
        </p:nvPicPr>
        <p:blipFill>
          <a:blip r:embed="rId3"/>
          <a:stretch>
            <a:fillRect/>
          </a:stretch>
        </p:blipFill>
        <p:spPr>
          <a:xfrm>
            <a:off x="1913886" y="1841588"/>
            <a:ext cx="8355896" cy="4771322"/>
          </a:xfrm>
          <a:prstGeom prst="rect">
            <a:avLst/>
          </a:prstGeom>
        </p:spPr>
      </p:pic>
    </p:spTree>
    <p:extLst>
      <p:ext uri="{BB962C8B-B14F-4D97-AF65-F5344CB8AC3E}">
        <p14:creationId xmlns:p14="http://schemas.microsoft.com/office/powerpoint/2010/main" val="34752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C49-4681-ECF3-DD20-C1B703FD24D0}"/>
              </a:ext>
            </a:extLst>
          </p:cNvPr>
          <p:cNvSpPr>
            <a:spLocks noGrp="1"/>
          </p:cNvSpPr>
          <p:nvPr>
            <p:ph type="title"/>
          </p:nvPr>
        </p:nvSpPr>
        <p:spPr/>
        <p:txBody>
          <a:bodyPr/>
          <a:lstStyle/>
          <a:p>
            <a:r>
              <a:rPr lang="en-US"/>
              <a:t>Coding </a:t>
            </a:r>
            <a:r>
              <a:rPr lang="en-US">
                <a:ea typeface="+mj-lt"/>
                <a:cs typeface="+mj-lt"/>
              </a:rPr>
              <a:t>–</a:t>
            </a:r>
            <a:r>
              <a:rPr lang="en-US"/>
              <a:t> Testing 1</a:t>
            </a:r>
          </a:p>
        </p:txBody>
      </p:sp>
      <p:sp>
        <p:nvSpPr>
          <p:cNvPr id="5" name="Content Placeholder 2">
            <a:extLst>
              <a:ext uri="{FF2B5EF4-FFF2-40B4-BE49-F238E27FC236}">
                <a16:creationId xmlns:a16="http://schemas.microsoft.com/office/drawing/2014/main" id="{52EA2266-92FD-3665-123A-8E31FEA0CA05}"/>
              </a:ext>
            </a:extLst>
          </p:cNvPr>
          <p:cNvSpPr>
            <a:spLocks noGrp="1"/>
          </p:cNvSpPr>
          <p:nvPr>
            <p:ph sz="half" idx="1"/>
          </p:nvPr>
        </p:nvSpPr>
        <p:spPr>
          <a:xfrm>
            <a:off x="402855" y="3018991"/>
            <a:ext cx="3952128" cy="1897685"/>
          </a:xfrm>
        </p:spPr>
        <p:txBody>
          <a:bodyPr vert="horz" lIns="91440" tIns="45720" rIns="91440" bIns="45720" rtlCol="0" anchor="t">
            <a:normAutofit/>
          </a:bodyPr>
          <a:lstStyle/>
          <a:p>
            <a:pPr marL="0" indent="0">
              <a:buNone/>
            </a:pPr>
            <a:r>
              <a:rPr lang="en-US" sz="1800" b="1">
                <a:ea typeface="+mn-lt"/>
                <a:cs typeface="+mn-lt"/>
              </a:rPr>
              <a:t>Testing Data 1: </a:t>
            </a:r>
            <a:endParaRPr lang="zh-CN" altLang="en-US"/>
          </a:p>
          <a:p>
            <a:pPr marL="0" indent="0">
              <a:buNone/>
            </a:pPr>
            <a:r>
              <a:rPr lang="en-US" sz="1800" b="1">
                <a:ea typeface="+mn-lt"/>
                <a:cs typeface="+mn-lt"/>
              </a:rPr>
              <a:t>2020-08-01 to 2020-10-01</a:t>
            </a:r>
            <a:endParaRPr lang="en-US"/>
          </a:p>
          <a:p>
            <a:pPr marL="0" indent="0">
              <a:buNone/>
            </a:pPr>
            <a:r>
              <a:rPr lang="en-US" altLang="zh-CN" sz="1800" b="1"/>
              <a:t>Flood Duration: </a:t>
            </a:r>
            <a:endParaRPr lang="en-US" altLang="zh-CN" sz="1800" b="1">
              <a:ea typeface="+mn-lt"/>
              <a:cs typeface="+mn-lt"/>
            </a:endParaRPr>
          </a:p>
          <a:p>
            <a:pPr marL="0" indent="0">
              <a:buNone/>
            </a:pPr>
            <a:r>
              <a:rPr lang="en-US" sz="1800" b="1">
                <a:ea typeface="+mn-lt"/>
                <a:cs typeface="+mn-lt"/>
              </a:rPr>
              <a:t>2020-09-08 to 2020-09-12 </a:t>
            </a:r>
            <a:endParaRPr lang="en-US" altLang="zh-CN" sz="1800" b="1"/>
          </a:p>
        </p:txBody>
      </p:sp>
      <p:pic>
        <p:nvPicPr>
          <p:cNvPr id="7" name="图片 6" descr="图表&#10;&#10;已自动生成说明">
            <a:extLst>
              <a:ext uri="{FF2B5EF4-FFF2-40B4-BE49-F238E27FC236}">
                <a16:creationId xmlns:a16="http://schemas.microsoft.com/office/drawing/2014/main" id="{3209EC38-CA5B-10A3-8B44-4A179B7C4311}"/>
              </a:ext>
            </a:extLst>
          </p:cNvPr>
          <p:cNvPicPr>
            <a:picLocks noChangeAspect="1"/>
          </p:cNvPicPr>
          <p:nvPr/>
        </p:nvPicPr>
        <p:blipFill>
          <a:blip r:embed="rId2"/>
          <a:stretch>
            <a:fillRect/>
          </a:stretch>
        </p:blipFill>
        <p:spPr>
          <a:xfrm>
            <a:off x="3570112" y="2102555"/>
            <a:ext cx="8988778" cy="4473223"/>
          </a:xfrm>
          <a:prstGeom prst="rect">
            <a:avLst/>
          </a:prstGeom>
        </p:spPr>
      </p:pic>
    </p:spTree>
    <p:extLst>
      <p:ext uri="{BB962C8B-B14F-4D97-AF65-F5344CB8AC3E}">
        <p14:creationId xmlns:p14="http://schemas.microsoft.com/office/powerpoint/2010/main" val="3677774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C49-4681-ECF3-DD20-C1B703FD24D0}"/>
              </a:ext>
            </a:extLst>
          </p:cNvPr>
          <p:cNvSpPr>
            <a:spLocks noGrp="1"/>
          </p:cNvSpPr>
          <p:nvPr>
            <p:ph type="title"/>
          </p:nvPr>
        </p:nvSpPr>
        <p:spPr/>
        <p:txBody>
          <a:bodyPr/>
          <a:lstStyle/>
          <a:p>
            <a:r>
              <a:rPr lang="en-US"/>
              <a:t>Coding </a:t>
            </a:r>
            <a:r>
              <a:rPr lang="en-US">
                <a:ea typeface="+mj-lt"/>
                <a:cs typeface="+mj-lt"/>
              </a:rPr>
              <a:t>–</a:t>
            </a:r>
            <a:r>
              <a:rPr lang="en-US"/>
              <a:t> Testing 1</a:t>
            </a:r>
          </a:p>
        </p:txBody>
      </p:sp>
      <p:pic>
        <p:nvPicPr>
          <p:cNvPr id="6" name="图片 5" descr="图表&#10;&#10;已自动生成说明">
            <a:extLst>
              <a:ext uri="{FF2B5EF4-FFF2-40B4-BE49-F238E27FC236}">
                <a16:creationId xmlns:a16="http://schemas.microsoft.com/office/drawing/2014/main" id="{333BF67E-8BFE-F234-B32D-EFD3A878C86C}"/>
              </a:ext>
            </a:extLst>
          </p:cNvPr>
          <p:cNvPicPr>
            <a:picLocks noChangeAspect="1"/>
          </p:cNvPicPr>
          <p:nvPr/>
        </p:nvPicPr>
        <p:blipFill>
          <a:blip r:embed="rId2"/>
          <a:stretch>
            <a:fillRect/>
          </a:stretch>
        </p:blipFill>
        <p:spPr>
          <a:xfrm>
            <a:off x="733778" y="2060222"/>
            <a:ext cx="6096000" cy="4572000"/>
          </a:xfrm>
          <a:prstGeom prst="rect">
            <a:avLst/>
          </a:prstGeom>
        </p:spPr>
      </p:pic>
      <p:sp>
        <p:nvSpPr>
          <p:cNvPr id="12" name="Title 1">
            <a:extLst>
              <a:ext uri="{FF2B5EF4-FFF2-40B4-BE49-F238E27FC236}">
                <a16:creationId xmlns:a16="http://schemas.microsoft.com/office/drawing/2014/main" id="{3932AF5A-DF16-DCDD-BFD9-44E63E023301}"/>
              </a:ext>
            </a:extLst>
          </p:cNvPr>
          <p:cNvSpPr txBox="1">
            <a:spLocks/>
          </p:cNvSpPr>
          <p:nvPr/>
        </p:nvSpPr>
        <p:spPr>
          <a:xfrm>
            <a:off x="7991913" y="5174263"/>
            <a:ext cx="2364684" cy="1186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b="0"/>
              <a:t>Evaluation Metrics</a:t>
            </a:r>
          </a:p>
        </p:txBody>
      </p:sp>
      <p:pic>
        <p:nvPicPr>
          <p:cNvPr id="3" name="图片 2" descr="手机屏幕的截图&#10;&#10;已自动生成说明">
            <a:extLst>
              <a:ext uri="{FF2B5EF4-FFF2-40B4-BE49-F238E27FC236}">
                <a16:creationId xmlns:a16="http://schemas.microsoft.com/office/drawing/2014/main" id="{ADDF5CC7-10B1-F91D-6C74-5A40784BC918}"/>
              </a:ext>
            </a:extLst>
          </p:cNvPr>
          <p:cNvPicPr>
            <a:picLocks noChangeAspect="1"/>
          </p:cNvPicPr>
          <p:nvPr/>
        </p:nvPicPr>
        <p:blipFill>
          <a:blip r:embed="rId3"/>
          <a:stretch>
            <a:fillRect/>
          </a:stretch>
        </p:blipFill>
        <p:spPr>
          <a:xfrm>
            <a:off x="7488061" y="3426884"/>
            <a:ext cx="3368322" cy="2000955"/>
          </a:xfrm>
          <a:prstGeom prst="rect">
            <a:avLst/>
          </a:prstGeom>
        </p:spPr>
      </p:pic>
      <p:sp>
        <p:nvSpPr>
          <p:cNvPr id="5" name="矩形 4">
            <a:extLst>
              <a:ext uri="{FF2B5EF4-FFF2-40B4-BE49-F238E27FC236}">
                <a16:creationId xmlns:a16="http://schemas.microsoft.com/office/drawing/2014/main" id="{18AC211B-0BB7-7057-80E4-6DAD01917973}"/>
              </a:ext>
            </a:extLst>
          </p:cNvPr>
          <p:cNvSpPr/>
          <p:nvPr/>
        </p:nvSpPr>
        <p:spPr>
          <a:xfrm>
            <a:off x="3371833" y="4345943"/>
            <a:ext cx="1903388" cy="17357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04865D-9C5C-7851-3692-46CAA97183B2}"/>
              </a:ext>
            </a:extLst>
          </p:cNvPr>
          <p:cNvSpPr/>
          <p:nvPr/>
        </p:nvSpPr>
        <p:spPr>
          <a:xfrm>
            <a:off x="7529833" y="4429943"/>
            <a:ext cx="2653388" cy="4457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923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C49-4681-ECF3-DD20-C1B703FD24D0}"/>
              </a:ext>
            </a:extLst>
          </p:cNvPr>
          <p:cNvSpPr>
            <a:spLocks noGrp="1"/>
          </p:cNvSpPr>
          <p:nvPr>
            <p:ph type="title"/>
          </p:nvPr>
        </p:nvSpPr>
        <p:spPr/>
        <p:txBody>
          <a:bodyPr/>
          <a:lstStyle/>
          <a:p>
            <a:r>
              <a:rPr lang="en-US"/>
              <a:t>Coding </a:t>
            </a:r>
            <a:r>
              <a:rPr lang="en-US">
                <a:ea typeface="+mj-lt"/>
                <a:cs typeface="+mj-lt"/>
              </a:rPr>
              <a:t>–</a:t>
            </a:r>
            <a:r>
              <a:rPr lang="en-US"/>
              <a:t> Testing 1</a:t>
            </a:r>
          </a:p>
        </p:txBody>
      </p:sp>
      <p:pic>
        <p:nvPicPr>
          <p:cNvPr id="3" name="图片 2" descr="图表&#10;&#10;已自动生成说明">
            <a:extLst>
              <a:ext uri="{FF2B5EF4-FFF2-40B4-BE49-F238E27FC236}">
                <a16:creationId xmlns:a16="http://schemas.microsoft.com/office/drawing/2014/main" id="{72A8ADA2-E419-F007-C8DF-3C3690E62AE5}"/>
              </a:ext>
            </a:extLst>
          </p:cNvPr>
          <p:cNvPicPr>
            <a:picLocks noChangeAspect="1"/>
          </p:cNvPicPr>
          <p:nvPr/>
        </p:nvPicPr>
        <p:blipFill>
          <a:blip r:embed="rId2"/>
          <a:stretch>
            <a:fillRect/>
          </a:stretch>
        </p:blipFill>
        <p:spPr>
          <a:xfrm>
            <a:off x="-207146" y="2593018"/>
            <a:ext cx="6517690" cy="3255147"/>
          </a:xfrm>
          <a:prstGeom prst="rect">
            <a:avLst/>
          </a:prstGeom>
        </p:spPr>
      </p:pic>
      <p:pic>
        <p:nvPicPr>
          <p:cNvPr id="4" name="图片 3" descr="图表&#10;&#10;已自动生成说明">
            <a:extLst>
              <a:ext uri="{FF2B5EF4-FFF2-40B4-BE49-F238E27FC236}">
                <a16:creationId xmlns:a16="http://schemas.microsoft.com/office/drawing/2014/main" id="{39C9796E-EE22-C113-7089-C1D097762E59}"/>
              </a:ext>
            </a:extLst>
          </p:cNvPr>
          <p:cNvPicPr>
            <a:picLocks noChangeAspect="1"/>
          </p:cNvPicPr>
          <p:nvPr/>
        </p:nvPicPr>
        <p:blipFill>
          <a:blip r:embed="rId3"/>
          <a:stretch>
            <a:fillRect/>
          </a:stretch>
        </p:blipFill>
        <p:spPr>
          <a:xfrm>
            <a:off x="5603755" y="2543631"/>
            <a:ext cx="6715245" cy="3353923"/>
          </a:xfrm>
          <a:prstGeom prst="rect">
            <a:avLst/>
          </a:prstGeom>
        </p:spPr>
      </p:pic>
      <p:sp>
        <p:nvSpPr>
          <p:cNvPr id="9" name="椭圆 8">
            <a:extLst>
              <a:ext uri="{FF2B5EF4-FFF2-40B4-BE49-F238E27FC236}">
                <a16:creationId xmlns:a16="http://schemas.microsoft.com/office/drawing/2014/main" id="{076FFF58-C981-DBD9-4DC6-DD5B9AD7B0ED}"/>
              </a:ext>
            </a:extLst>
          </p:cNvPr>
          <p:cNvSpPr/>
          <p:nvPr/>
        </p:nvSpPr>
        <p:spPr>
          <a:xfrm>
            <a:off x="9341556" y="2921001"/>
            <a:ext cx="1086554" cy="263172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F5790-4116-2331-7D1C-215CEC9E0122}"/>
              </a:ext>
            </a:extLst>
          </p:cNvPr>
          <p:cNvSpPr/>
          <p:nvPr/>
        </p:nvSpPr>
        <p:spPr>
          <a:xfrm>
            <a:off x="3386667" y="2921001"/>
            <a:ext cx="1086554" cy="263172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itle 1">
            <a:extLst>
              <a:ext uri="{FF2B5EF4-FFF2-40B4-BE49-F238E27FC236}">
                <a16:creationId xmlns:a16="http://schemas.microsoft.com/office/drawing/2014/main" id="{EA9A56A2-1629-A787-70A1-6EFD2CADB400}"/>
              </a:ext>
            </a:extLst>
          </p:cNvPr>
          <p:cNvSpPr txBox="1">
            <a:spLocks/>
          </p:cNvSpPr>
          <p:nvPr/>
        </p:nvSpPr>
        <p:spPr>
          <a:xfrm>
            <a:off x="2312191" y="5555263"/>
            <a:ext cx="1468630" cy="1186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b="0"/>
              <a:t>Prediction</a:t>
            </a:r>
            <a:endParaRPr lang="zh-CN" altLang="en-US"/>
          </a:p>
        </p:txBody>
      </p:sp>
      <p:sp>
        <p:nvSpPr>
          <p:cNvPr id="15" name="Title 1">
            <a:extLst>
              <a:ext uri="{FF2B5EF4-FFF2-40B4-BE49-F238E27FC236}">
                <a16:creationId xmlns:a16="http://schemas.microsoft.com/office/drawing/2014/main" id="{B0D49DF4-E4D1-7F10-6E8C-AB8C0D19F969}"/>
              </a:ext>
            </a:extLst>
          </p:cNvPr>
          <p:cNvSpPr txBox="1">
            <a:spLocks/>
          </p:cNvSpPr>
          <p:nvPr/>
        </p:nvSpPr>
        <p:spPr>
          <a:xfrm>
            <a:off x="8147136" y="5555262"/>
            <a:ext cx="1637963" cy="1186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altLang="zh-CN" sz="2000" b="0"/>
              <a:t>Comparison</a:t>
            </a:r>
          </a:p>
        </p:txBody>
      </p:sp>
    </p:spTree>
    <p:extLst>
      <p:ext uri="{BB962C8B-B14F-4D97-AF65-F5344CB8AC3E}">
        <p14:creationId xmlns:p14="http://schemas.microsoft.com/office/powerpoint/2010/main" val="256943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C49-4681-ECF3-DD20-C1B703FD24D0}"/>
              </a:ext>
            </a:extLst>
          </p:cNvPr>
          <p:cNvSpPr>
            <a:spLocks noGrp="1"/>
          </p:cNvSpPr>
          <p:nvPr>
            <p:ph type="title"/>
          </p:nvPr>
        </p:nvSpPr>
        <p:spPr/>
        <p:txBody>
          <a:bodyPr/>
          <a:lstStyle/>
          <a:p>
            <a:r>
              <a:rPr lang="en-US"/>
              <a:t>Coding </a:t>
            </a:r>
            <a:r>
              <a:rPr lang="en-US">
                <a:ea typeface="+mj-lt"/>
                <a:cs typeface="+mj-lt"/>
              </a:rPr>
              <a:t>–</a:t>
            </a:r>
            <a:r>
              <a:rPr lang="en-US"/>
              <a:t> Testing 2</a:t>
            </a:r>
          </a:p>
        </p:txBody>
      </p:sp>
      <p:sp>
        <p:nvSpPr>
          <p:cNvPr id="5" name="Content Placeholder 2">
            <a:extLst>
              <a:ext uri="{FF2B5EF4-FFF2-40B4-BE49-F238E27FC236}">
                <a16:creationId xmlns:a16="http://schemas.microsoft.com/office/drawing/2014/main" id="{52EA2266-92FD-3665-123A-8E31FEA0CA05}"/>
              </a:ext>
            </a:extLst>
          </p:cNvPr>
          <p:cNvSpPr>
            <a:spLocks noGrp="1"/>
          </p:cNvSpPr>
          <p:nvPr>
            <p:ph sz="half" idx="1"/>
          </p:nvPr>
        </p:nvSpPr>
        <p:spPr>
          <a:xfrm>
            <a:off x="247633" y="3018991"/>
            <a:ext cx="3952128" cy="2532685"/>
          </a:xfrm>
        </p:spPr>
        <p:txBody>
          <a:bodyPr vert="horz" lIns="91440" tIns="45720" rIns="91440" bIns="45720" rtlCol="0" anchor="t">
            <a:normAutofit/>
          </a:bodyPr>
          <a:lstStyle/>
          <a:p>
            <a:pPr marL="0" indent="0">
              <a:buNone/>
            </a:pPr>
            <a:r>
              <a:rPr lang="en-US" sz="1800" b="1">
                <a:ea typeface="+mn-lt"/>
                <a:cs typeface="+mn-lt"/>
              </a:rPr>
              <a:t>Testing Data 2: </a:t>
            </a:r>
            <a:endParaRPr lang="zh-CN" altLang="en-US"/>
          </a:p>
          <a:p>
            <a:pPr marL="0" indent="0">
              <a:buNone/>
            </a:pPr>
            <a:r>
              <a:rPr lang="en-US" sz="1800" b="1">
                <a:ea typeface="+mn-lt"/>
                <a:cs typeface="+mn-lt"/>
              </a:rPr>
              <a:t>2021-07-01 to 2021-12-01</a:t>
            </a:r>
            <a:endParaRPr lang="en-US"/>
          </a:p>
          <a:p>
            <a:pPr marL="0" indent="0">
              <a:buNone/>
            </a:pPr>
            <a:r>
              <a:rPr lang="en-US" altLang="zh-CN" sz="1800" b="1"/>
              <a:t>Flood Duration: </a:t>
            </a:r>
            <a:endParaRPr lang="en-US" altLang="zh-CN" sz="1800" b="1">
              <a:ea typeface="+mn-lt"/>
              <a:cs typeface="+mn-lt"/>
            </a:endParaRPr>
          </a:p>
          <a:p>
            <a:pPr marL="0" indent="0">
              <a:buNone/>
            </a:pPr>
            <a:r>
              <a:rPr lang="en-US" sz="1800" b="1">
                <a:ea typeface="+mn-lt"/>
                <a:cs typeface="+mn-lt"/>
              </a:rPr>
              <a:t>①</a:t>
            </a:r>
            <a:r>
              <a:rPr lang="en-US" sz="1800">
                <a:ea typeface="+mn-lt"/>
                <a:cs typeface="+mn-lt"/>
              </a:rPr>
              <a:t> </a:t>
            </a:r>
            <a:r>
              <a:rPr lang="en-US" sz="1800" b="1">
                <a:ea typeface="+mn-lt"/>
                <a:cs typeface="+mn-lt"/>
              </a:rPr>
              <a:t>2021-08-09 to 2021-08-10</a:t>
            </a:r>
            <a:endParaRPr lang="en-US" altLang="zh-CN" sz="1800" b="1">
              <a:ea typeface="+mn-lt"/>
              <a:cs typeface="+mn-lt"/>
            </a:endParaRPr>
          </a:p>
          <a:p>
            <a:pPr marL="0" indent="0">
              <a:buNone/>
            </a:pPr>
            <a:r>
              <a:rPr lang="en-US" sz="1800" b="1">
                <a:ea typeface="+mn-lt"/>
                <a:cs typeface="+mn-lt"/>
              </a:rPr>
              <a:t>②</a:t>
            </a:r>
            <a:r>
              <a:rPr lang="en-US" sz="1800"/>
              <a:t> </a:t>
            </a:r>
            <a:r>
              <a:rPr lang="en-US" altLang="zh-CN" sz="1800" b="1"/>
              <a:t>2021-11-04 to 2021-11-06</a:t>
            </a:r>
            <a:endParaRPr lang="en-US"/>
          </a:p>
        </p:txBody>
      </p:sp>
      <p:pic>
        <p:nvPicPr>
          <p:cNvPr id="3" name="图片 2" descr="图表&#10;&#10;已自动生成说明">
            <a:extLst>
              <a:ext uri="{FF2B5EF4-FFF2-40B4-BE49-F238E27FC236}">
                <a16:creationId xmlns:a16="http://schemas.microsoft.com/office/drawing/2014/main" id="{9A6CD88E-68A7-1F0C-456E-6BB82F53D84D}"/>
              </a:ext>
            </a:extLst>
          </p:cNvPr>
          <p:cNvPicPr>
            <a:picLocks noChangeAspect="1"/>
          </p:cNvPicPr>
          <p:nvPr/>
        </p:nvPicPr>
        <p:blipFill>
          <a:blip r:embed="rId2"/>
          <a:stretch>
            <a:fillRect/>
          </a:stretch>
        </p:blipFill>
        <p:spPr>
          <a:xfrm>
            <a:off x="3700966" y="2077506"/>
            <a:ext cx="8816619" cy="4411870"/>
          </a:xfrm>
          <a:prstGeom prst="rect">
            <a:avLst/>
          </a:prstGeom>
        </p:spPr>
      </p:pic>
    </p:spTree>
    <p:extLst>
      <p:ext uri="{BB962C8B-B14F-4D97-AF65-F5344CB8AC3E}">
        <p14:creationId xmlns:p14="http://schemas.microsoft.com/office/powerpoint/2010/main" val="315523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C49-4681-ECF3-DD20-C1B703FD24D0}"/>
              </a:ext>
            </a:extLst>
          </p:cNvPr>
          <p:cNvSpPr>
            <a:spLocks noGrp="1"/>
          </p:cNvSpPr>
          <p:nvPr>
            <p:ph type="title"/>
          </p:nvPr>
        </p:nvSpPr>
        <p:spPr/>
        <p:txBody>
          <a:bodyPr/>
          <a:lstStyle/>
          <a:p>
            <a:r>
              <a:rPr lang="en-US"/>
              <a:t>Coding </a:t>
            </a:r>
            <a:r>
              <a:rPr lang="en-US">
                <a:ea typeface="+mj-lt"/>
                <a:cs typeface="+mj-lt"/>
              </a:rPr>
              <a:t>–</a:t>
            </a:r>
            <a:r>
              <a:rPr lang="en-US"/>
              <a:t> Testing 2</a:t>
            </a:r>
          </a:p>
        </p:txBody>
      </p:sp>
      <p:pic>
        <p:nvPicPr>
          <p:cNvPr id="3" name="图片 2" descr="图表&#10;&#10;已自动生成说明">
            <a:extLst>
              <a:ext uri="{FF2B5EF4-FFF2-40B4-BE49-F238E27FC236}">
                <a16:creationId xmlns:a16="http://schemas.microsoft.com/office/drawing/2014/main" id="{4517ED1E-77C3-B7A3-A516-91D8A966EEE6}"/>
              </a:ext>
            </a:extLst>
          </p:cNvPr>
          <p:cNvPicPr>
            <a:picLocks noChangeAspect="1"/>
          </p:cNvPicPr>
          <p:nvPr/>
        </p:nvPicPr>
        <p:blipFill>
          <a:blip r:embed="rId2"/>
          <a:stretch>
            <a:fillRect/>
          </a:stretch>
        </p:blipFill>
        <p:spPr>
          <a:xfrm>
            <a:off x="770220" y="2060222"/>
            <a:ext cx="6096000" cy="4572000"/>
          </a:xfrm>
          <a:prstGeom prst="rect">
            <a:avLst/>
          </a:prstGeom>
        </p:spPr>
      </p:pic>
      <p:sp>
        <p:nvSpPr>
          <p:cNvPr id="7" name="Title 1">
            <a:extLst>
              <a:ext uri="{FF2B5EF4-FFF2-40B4-BE49-F238E27FC236}">
                <a16:creationId xmlns:a16="http://schemas.microsoft.com/office/drawing/2014/main" id="{1AC120C1-E90E-5D21-2433-3B720B9CE8C1}"/>
              </a:ext>
            </a:extLst>
          </p:cNvPr>
          <p:cNvSpPr txBox="1">
            <a:spLocks/>
          </p:cNvSpPr>
          <p:nvPr/>
        </p:nvSpPr>
        <p:spPr>
          <a:xfrm>
            <a:off x="7949580" y="5103707"/>
            <a:ext cx="2364684" cy="1186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b="0"/>
              <a:t>Evaluation Metrics</a:t>
            </a:r>
          </a:p>
        </p:txBody>
      </p:sp>
      <p:pic>
        <p:nvPicPr>
          <p:cNvPr id="5" name="图片 4" descr="手机屏幕的截图&#10;&#10;已自动生成说明">
            <a:extLst>
              <a:ext uri="{FF2B5EF4-FFF2-40B4-BE49-F238E27FC236}">
                <a16:creationId xmlns:a16="http://schemas.microsoft.com/office/drawing/2014/main" id="{21ADDA12-9372-F6EB-8D8D-9637C9FD795F}"/>
              </a:ext>
            </a:extLst>
          </p:cNvPr>
          <p:cNvPicPr>
            <a:picLocks noChangeAspect="1"/>
          </p:cNvPicPr>
          <p:nvPr/>
        </p:nvPicPr>
        <p:blipFill>
          <a:blip r:embed="rId3"/>
          <a:stretch>
            <a:fillRect/>
          </a:stretch>
        </p:blipFill>
        <p:spPr>
          <a:xfrm>
            <a:off x="7488767" y="3429352"/>
            <a:ext cx="3282245" cy="1960739"/>
          </a:xfrm>
          <a:prstGeom prst="rect">
            <a:avLst/>
          </a:prstGeom>
        </p:spPr>
      </p:pic>
    </p:spTree>
    <p:extLst>
      <p:ext uri="{BB962C8B-B14F-4D97-AF65-F5344CB8AC3E}">
        <p14:creationId xmlns:p14="http://schemas.microsoft.com/office/powerpoint/2010/main" val="365371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C49-4681-ECF3-DD20-C1B703FD24D0}"/>
              </a:ext>
            </a:extLst>
          </p:cNvPr>
          <p:cNvSpPr>
            <a:spLocks noGrp="1"/>
          </p:cNvSpPr>
          <p:nvPr>
            <p:ph type="title"/>
          </p:nvPr>
        </p:nvSpPr>
        <p:spPr/>
        <p:txBody>
          <a:bodyPr/>
          <a:lstStyle/>
          <a:p>
            <a:r>
              <a:rPr lang="en-US"/>
              <a:t>Coding </a:t>
            </a:r>
            <a:r>
              <a:rPr lang="en-US">
                <a:ea typeface="+mj-lt"/>
                <a:cs typeface="+mj-lt"/>
              </a:rPr>
              <a:t>–</a:t>
            </a:r>
            <a:r>
              <a:rPr lang="en-US"/>
              <a:t> Testing 2</a:t>
            </a:r>
          </a:p>
        </p:txBody>
      </p:sp>
      <p:pic>
        <p:nvPicPr>
          <p:cNvPr id="6" name="图片 5" descr="图表&#10;&#10;已自动生成说明">
            <a:extLst>
              <a:ext uri="{FF2B5EF4-FFF2-40B4-BE49-F238E27FC236}">
                <a16:creationId xmlns:a16="http://schemas.microsoft.com/office/drawing/2014/main" id="{7E03B77A-8C37-A4DE-55BB-3758D4A67646}"/>
              </a:ext>
            </a:extLst>
          </p:cNvPr>
          <p:cNvPicPr>
            <a:picLocks noChangeAspect="1"/>
          </p:cNvPicPr>
          <p:nvPr/>
        </p:nvPicPr>
        <p:blipFill>
          <a:blip r:embed="rId2"/>
          <a:stretch>
            <a:fillRect/>
          </a:stretch>
        </p:blipFill>
        <p:spPr>
          <a:xfrm>
            <a:off x="-566663" y="2516405"/>
            <a:ext cx="6660318" cy="3326497"/>
          </a:xfrm>
          <a:prstGeom prst="rect">
            <a:avLst/>
          </a:prstGeom>
        </p:spPr>
      </p:pic>
      <p:pic>
        <p:nvPicPr>
          <p:cNvPr id="8" name="图片 7" descr="图表, 直方图&#10;&#10;已自动生成说明">
            <a:extLst>
              <a:ext uri="{FF2B5EF4-FFF2-40B4-BE49-F238E27FC236}">
                <a16:creationId xmlns:a16="http://schemas.microsoft.com/office/drawing/2014/main" id="{5C9A46AA-2200-B886-776C-1C0C943F7EE9}"/>
              </a:ext>
            </a:extLst>
          </p:cNvPr>
          <p:cNvPicPr>
            <a:picLocks noChangeAspect="1"/>
          </p:cNvPicPr>
          <p:nvPr/>
        </p:nvPicPr>
        <p:blipFill>
          <a:blip r:embed="rId3"/>
          <a:stretch>
            <a:fillRect/>
          </a:stretch>
        </p:blipFill>
        <p:spPr>
          <a:xfrm>
            <a:off x="5444970" y="2445056"/>
            <a:ext cx="7028157" cy="3469691"/>
          </a:xfrm>
          <a:prstGeom prst="rect">
            <a:avLst/>
          </a:prstGeom>
        </p:spPr>
      </p:pic>
      <p:sp>
        <p:nvSpPr>
          <p:cNvPr id="15" name="椭圆 14">
            <a:extLst>
              <a:ext uri="{FF2B5EF4-FFF2-40B4-BE49-F238E27FC236}">
                <a16:creationId xmlns:a16="http://schemas.microsoft.com/office/drawing/2014/main" id="{7F0B6DA4-5E36-5F1C-4848-6F1426739838}"/>
              </a:ext>
            </a:extLst>
          </p:cNvPr>
          <p:cNvSpPr/>
          <p:nvPr/>
        </p:nvSpPr>
        <p:spPr>
          <a:xfrm>
            <a:off x="4176889" y="2899834"/>
            <a:ext cx="507999" cy="263172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BE70255-9AA4-944B-50C2-C7B47471FDEF}"/>
              </a:ext>
            </a:extLst>
          </p:cNvPr>
          <p:cNvSpPr/>
          <p:nvPr/>
        </p:nvSpPr>
        <p:spPr>
          <a:xfrm>
            <a:off x="10385778" y="2871612"/>
            <a:ext cx="649109" cy="268816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779A6696-5F4F-7BF7-37C4-E054E7343703}"/>
              </a:ext>
            </a:extLst>
          </p:cNvPr>
          <p:cNvSpPr/>
          <p:nvPr/>
        </p:nvSpPr>
        <p:spPr>
          <a:xfrm>
            <a:off x="7069666" y="3972278"/>
            <a:ext cx="634999" cy="409222"/>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F53F441-BF3F-7AEF-0B9A-271E7D106413}"/>
              </a:ext>
            </a:extLst>
          </p:cNvPr>
          <p:cNvSpPr txBox="1"/>
          <p:nvPr/>
        </p:nvSpPr>
        <p:spPr>
          <a:xfrm>
            <a:off x="1495777" y="3859389"/>
            <a:ext cx="4656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800" b="1">
                <a:solidFill>
                  <a:srgbClr val="FF0000"/>
                </a:solidFill>
              </a:rPr>
              <a:t>？</a:t>
            </a:r>
          </a:p>
        </p:txBody>
      </p:sp>
      <p:sp>
        <p:nvSpPr>
          <p:cNvPr id="21" name="Title 1">
            <a:extLst>
              <a:ext uri="{FF2B5EF4-FFF2-40B4-BE49-F238E27FC236}">
                <a16:creationId xmlns:a16="http://schemas.microsoft.com/office/drawing/2014/main" id="{2F39783A-3E77-F555-EE5E-2F54A39BF31B}"/>
              </a:ext>
            </a:extLst>
          </p:cNvPr>
          <p:cNvSpPr txBox="1">
            <a:spLocks/>
          </p:cNvSpPr>
          <p:nvPr/>
        </p:nvSpPr>
        <p:spPr>
          <a:xfrm>
            <a:off x="2029969" y="5534096"/>
            <a:ext cx="1468630" cy="1186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b="0"/>
              <a:t>Prediction</a:t>
            </a:r>
            <a:endParaRPr lang="zh-CN" altLang="en-US"/>
          </a:p>
        </p:txBody>
      </p:sp>
      <p:sp>
        <p:nvSpPr>
          <p:cNvPr id="22" name="Title 1">
            <a:extLst>
              <a:ext uri="{FF2B5EF4-FFF2-40B4-BE49-F238E27FC236}">
                <a16:creationId xmlns:a16="http://schemas.microsoft.com/office/drawing/2014/main" id="{4B6FDCF8-E1AF-78DA-3CA4-7E6670906291}"/>
              </a:ext>
            </a:extLst>
          </p:cNvPr>
          <p:cNvSpPr txBox="1">
            <a:spLocks/>
          </p:cNvSpPr>
          <p:nvPr/>
        </p:nvSpPr>
        <p:spPr>
          <a:xfrm>
            <a:off x="8140080" y="5562318"/>
            <a:ext cx="1637963" cy="1186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altLang="zh-CN" sz="2000" b="0"/>
              <a:t>Comparison</a:t>
            </a:r>
          </a:p>
        </p:txBody>
      </p:sp>
    </p:spTree>
    <p:extLst>
      <p:ext uri="{BB962C8B-B14F-4D97-AF65-F5344CB8AC3E}">
        <p14:creationId xmlns:p14="http://schemas.microsoft.com/office/powerpoint/2010/main" val="21707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9678A2-60C3-BD21-604D-004CD602B1C8}"/>
              </a:ext>
            </a:extLst>
          </p:cNvPr>
          <p:cNvSpPr>
            <a:spLocks noGrp="1"/>
          </p:cNvSpPr>
          <p:nvPr>
            <p:ph type="title"/>
          </p:nvPr>
        </p:nvSpPr>
        <p:spPr>
          <a:xfrm>
            <a:off x="371094" y="1161288"/>
            <a:ext cx="3438144" cy="1124712"/>
          </a:xfrm>
        </p:spPr>
        <p:txBody>
          <a:bodyPr anchor="b">
            <a:normAutofit/>
          </a:bodyPr>
          <a:lstStyle/>
          <a:p>
            <a:r>
              <a:rPr lang="en-US" sz="2600"/>
              <a:t>Land Acknowledgement </a:t>
            </a:r>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01EB16BA-E442-7806-3541-467D180D6802}"/>
              </a:ext>
            </a:extLst>
          </p:cNvPr>
          <p:cNvSpPr>
            <a:spLocks noGrp="1"/>
          </p:cNvSpPr>
          <p:nvPr>
            <p:ph idx="1"/>
          </p:nvPr>
        </p:nvSpPr>
        <p:spPr>
          <a:xfrm>
            <a:off x="838358" y="3181723"/>
            <a:ext cx="9409104" cy="1115353"/>
          </a:xfrm>
        </p:spPr>
        <p:txBody>
          <a:bodyPr vert="horz" lIns="91440" tIns="45720" rIns="91440" bIns="45720" rtlCol="0" anchor="t">
            <a:normAutofit/>
          </a:bodyPr>
          <a:lstStyle/>
          <a:p>
            <a:pPr marL="0" indent="0" algn="just">
              <a:lnSpc>
                <a:spcPct val="100000"/>
              </a:lnSpc>
              <a:buNone/>
            </a:pPr>
            <a:r>
              <a:rPr lang="en-US" sz="1400" i="1">
                <a:latin typeface="Trade Gothic Next Light"/>
                <a:ea typeface="+mn-lt"/>
                <a:cs typeface="+mn-lt"/>
              </a:rPr>
              <a:t>The University of Calgary, located in the heart of Southern Alberta, both acknowledges and pays tribute to the traditional territories of the peoples of Treaty 7, which include the Blackfoot Confederacy (comprised of the Siksika, the Piikani, and the Kainai First Nations), the Tsuut’ina First Nation, and the Stoney Nakoda (including </a:t>
            </a:r>
            <a:r>
              <a:rPr lang="en-US" sz="1400" i="1" err="1">
                <a:latin typeface="Trade Gothic Next Light"/>
                <a:ea typeface="+mn-lt"/>
                <a:cs typeface="+mn-lt"/>
              </a:rPr>
              <a:t>Chiniki</a:t>
            </a:r>
            <a:r>
              <a:rPr lang="en-US" sz="1400" i="1">
                <a:latin typeface="Trade Gothic Next Light"/>
                <a:ea typeface="+mn-lt"/>
                <a:cs typeface="+mn-lt"/>
              </a:rPr>
              <a:t>, </a:t>
            </a:r>
            <a:r>
              <a:rPr lang="en-US" sz="1400" i="1" err="1">
                <a:latin typeface="Trade Gothic Next Light"/>
                <a:ea typeface="+mn-lt"/>
                <a:cs typeface="+mn-lt"/>
              </a:rPr>
              <a:t>Bearspaw</a:t>
            </a:r>
            <a:r>
              <a:rPr lang="en-US" sz="1400" i="1">
                <a:latin typeface="Trade Gothic Next Light"/>
                <a:ea typeface="+mn-lt"/>
                <a:cs typeface="+mn-lt"/>
              </a:rPr>
              <a:t>, and </a:t>
            </a:r>
            <a:r>
              <a:rPr lang="en-US" sz="1400" i="1" err="1">
                <a:latin typeface="Trade Gothic Next Light"/>
                <a:ea typeface="+mn-lt"/>
                <a:cs typeface="+mn-lt"/>
              </a:rPr>
              <a:t>Goodstoney</a:t>
            </a:r>
            <a:r>
              <a:rPr lang="en-US" sz="1400" i="1">
                <a:latin typeface="Trade Gothic Next Light"/>
                <a:ea typeface="+mn-lt"/>
                <a:cs typeface="+mn-lt"/>
              </a:rPr>
              <a:t> First Nations). The City of Calgary is also home to the Métis Nation of Alberta (Districts 5 and 6).</a:t>
            </a:r>
            <a:endParaRPr lang="en-US" sz="1400" i="1">
              <a:latin typeface="Trade Gothic Next Light"/>
            </a:endParaRPr>
          </a:p>
        </p:txBody>
      </p:sp>
    </p:spTree>
    <p:extLst>
      <p:ext uri="{BB962C8B-B14F-4D97-AF65-F5344CB8AC3E}">
        <p14:creationId xmlns:p14="http://schemas.microsoft.com/office/powerpoint/2010/main" val="4131865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9C6ED-6F61-89C9-9646-9F7C11CD3588}"/>
              </a:ext>
            </a:extLst>
          </p:cNvPr>
          <p:cNvSpPr>
            <a:spLocks noGrp="1"/>
          </p:cNvSpPr>
          <p:nvPr>
            <p:ph type="title"/>
          </p:nvPr>
        </p:nvSpPr>
        <p:spPr/>
        <p:txBody>
          <a:bodyPr>
            <a:normAutofit fontScale="90000"/>
          </a:bodyPr>
          <a:lstStyle/>
          <a:p>
            <a:r>
              <a:rPr lang="en-US"/>
              <a:t>Discussion</a:t>
            </a:r>
            <a:br>
              <a:rPr lang="en-US"/>
            </a:br>
            <a:endParaRPr lang="en-US"/>
          </a:p>
        </p:txBody>
      </p:sp>
      <p:pic>
        <p:nvPicPr>
          <p:cNvPr id="6" name="图片 5" descr="图表&#10;&#10;已自动生成说明">
            <a:extLst>
              <a:ext uri="{FF2B5EF4-FFF2-40B4-BE49-F238E27FC236}">
                <a16:creationId xmlns:a16="http://schemas.microsoft.com/office/drawing/2014/main" id="{5EA533D8-8B95-BF72-A626-20B65D4EEFEF}"/>
              </a:ext>
            </a:extLst>
          </p:cNvPr>
          <p:cNvPicPr>
            <a:picLocks noChangeAspect="1"/>
          </p:cNvPicPr>
          <p:nvPr/>
        </p:nvPicPr>
        <p:blipFill>
          <a:blip r:embed="rId2"/>
          <a:stretch>
            <a:fillRect/>
          </a:stretch>
        </p:blipFill>
        <p:spPr>
          <a:xfrm>
            <a:off x="1" y="2116666"/>
            <a:ext cx="4840112" cy="3626556"/>
          </a:xfrm>
          <a:prstGeom prst="rect">
            <a:avLst/>
          </a:prstGeom>
        </p:spPr>
      </p:pic>
      <p:pic>
        <p:nvPicPr>
          <p:cNvPr id="8" name="图片 7" descr="文本&#10;&#10;已自动生成说明">
            <a:extLst>
              <a:ext uri="{FF2B5EF4-FFF2-40B4-BE49-F238E27FC236}">
                <a16:creationId xmlns:a16="http://schemas.microsoft.com/office/drawing/2014/main" id="{AC0EA458-15FF-5E6F-3450-0F0A6C335CB4}"/>
              </a:ext>
            </a:extLst>
          </p:cNvPr>
          <p:cNvPicPr>
            <a:picLocks noChangeAspect="1"/>
          </p:cNvPicPr>
          <p:nvPr/>
        </p:nvPicPr>
        <p:blipFill>
          <a:blip r:embed="rId3"/>
          <a:stretch>
            <a:fillRect/>
          </a:stretch>
        </p:blipFill>
        <p:spPr>
          <a:xfrm>
            <a:off x="4375503" y="3185230"/>
            <a:ext cx="1994606" cy="1489428"/>
          </a:xfrm>
          <a:prstGeom prst="rect">
            <a:avLst/>
          </a:prstGeom>
        </p:spPr>
      </p:pic>
      <p:pic>
        <p:nvPicPr>
          <p:cNvPr id="10" name="图片 9" descr="图表, 直方图&#10;&#10;已自动生成说明">
            <a:extLst>
              <a:ext uri="{FF2B5EF4-FFF2-40B4-BE49-F238E27FC236}">
                <a16:creationId xmlns:a16="http://schemas.microsoft.com/office/drawing/2014/main" id="{5891E6B2-F506-A8BC-7387-43E40DFE00F8}"/>
              </a:ext>
            </a:extLst>
          </p:cNvPr>
          <p:cNvPicPr>
            <a:picLocks noChangeAspect="1"/>
          </p:cNvPicPr>
          <p:nvPr/>
        </p:nvPicPr>
        <p:blipFill>
          <a:blip r:embed="rId4"/>
          <a:stretch>
            <a:fillRect/>
          </a:stretch>
        </p:blipFill>
        <p:spPr>
          <a:xfrm>
            <a:off x="6375249" y="2660389"/>
            <a:ext cx="6005101" cy="2947580"/>
          </a:xfrm>
          <a:prstGeom prst="rect">
            <a:avLst/>
          </a:prstGeom>
        </p:spPr>
      </p:pic>
      <p:sp>
        <p:nvSpPr>
          <p:cNvPr id="12" name="Title 1">
            <a:extLst>
              <a:ext uri="{FF2B5EF4-FFF2-40B4-BE49-F238E27FC236}">
                <a16:creationId xmlns:a16="http://schemas.microsoft.com/office/drawing/2014/main" id="{D17C2113-4FBB-2F5A-30C6-F9BD76ABEF68}"/>
              </a:ext>
            </a:extLst>
          </p:cNvPr>
          <p:cNvSpPr txBox="1">
            <a:spLocks/>
          </p:cNvSpPr>
          <p:nvPr/>
        </p:nvSpPr>
        <p:spPr>
          <a:xfrm>
            <a:off x="2807913" y="5738263"/>
            <a:ext cx="1374684" cy="454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b="0"/>
              <a:t>Testing 1</a:t>
            </a:r>
            <a:endParaRPr lang="zh-CN" altLang="en-US"/>
          </a:p>
        </p:txBody>
      </p:sp>
      <p:sp>
        <p:nvSpPr>
          <p:cNvPr id="13" name="Title 1">
            <a:extLst>
              <a:ext uri="{FF2B5EF4-FFF2-40B4-BE49-F238E27FC236}">
                <a16:creationId xmlns:a16="http://schemas.microsoft.com/office/drawing/2014/main" id="{08FBB910-404E-9EEA-F19D-48C05FE0CA94}"/>
              </a:ext>
            </a:extLst>
          </p:cNvPr>
          <p:cNvSpPr txBox="1">
            <a:spLocks/>
          </p:cNvSpPr>
          <p:nvPr/>
        </p:nvSpPr>
        <p:spPr>
          <a:xfrm>
            <a:off x="8687913" y="5738263"/>
            <a:ext cx="1374684" cy="454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b="0"/>
              <a:t>Testing 2</a:t>
            </a:r>
            <a:endParaRPr lang="zh-CN" altLang="en-US"/>
          </a:p>
        </p:txBody>
      </p:sp>
      <p:pic>
        <p:nvPicPr>
          <p:cNvPr id="3" name="图片 2" descr="图表, 条形图&#10;&#10;已自动生成说明">
            <a:extLst>
              <a:ext uri="{FF2B5EF4-FFF2-40B4-BE49-F238E27FC236}">
                <a16:creationId xmlns:a16="http://schemas.microsoft.com/office/drawing/2014/main" id="{65FD7DD6-BC27-261F-709B-D38BD8BB5063}"/>
              </a:ext>
            </a:extLst>
          </p:cNvPr>
          <p:cNvPicPr>
            <a:picLocks noChangeAspect="1"/>
          </p:cNvPicPr>
          <p:nvPr/>
        </p:nvPicPr>
        <p:blipFill>
          <a:blip r:embed="rId5"/>
          <a:stretch>
            <a:fillRect/>
          </a:stretch>
        </p:blipFill>
        <p:spPr>
          <a:xfrm>
            <a:off x="6373812" y="2116667"/>
            <a:ext cx="5667375" cy="4191000"/>
          </a:xfrm>
          <a:prstGeom prst="rect">
            <a:avLst/>
          </a:prstGeom>
        </p:spPr>
      </p:pic>
    </p:spTree>
    <p:extLst>
      <p:ext uri="{BB962C8B-B14F-4D97-AF65-F5344CB8AC3E}">
        <p14:creationId xmlns:p14="http://schemas.microsoft.com/office/powerpoint/2010/main" val="366370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1A55-F9A9-116C-6096-350F6261BFC8}"/>
              </a:ext>
            </a:extLst>
          </p:cNvPr>
          <p:cNvSpPr>
            <a:spLocks noGrp="1"/>
          </p:cNvSpPr>
          <p:nvPr>
            <p:ph type="title"/>
          </p:nvPr>
        </p:nvSpPr>
        <p:spPr/>
        <p:txBody>
          <a:bodyPr/>
          <a:lstStyle/>
          <a:p>
            <a:r>
              <a:rPr lang="en-US"/>
              <a:t>Conclusion </a:t>
            </a:r>
          </a:p>
        </p:txBody>
      </p:sp>
      <p:sp>
        <p:nvSpPr>
          <p:cNvPr id="3" name="Content Placeholder 2">
            <a:extLst>
              <a:ext uri="{FF2B5EF4-FFF2-40B4-BE49-F238E27FC236}">
                <a16:creationId xmlns:a16="http://schemas.microsoft.com/office/drawing/2014/main" id="{05D629C2-BE3A-7B15-2C19-A5F29C101B82}"/>
              </a:ext>
            </a:extLst>
          </p:cNvPr>
          <p:cNvSpPr>
            <a:spLocks noGrp="1"/>
          </p:cNvSpPr>
          <p:nvPr>
            <p:ph sz="half" idx="1"/>
          </p:nvPr>
        </p:nvSpPr>
        <p:spPr>
          <a:xfrm>
            <a:off x="1115568" y="2226024"/>
            <a:ext cx="5266400" cy="4459770"/>
          </a:xfrm>
        </p:spPr>
        <p:txBody>
          <a:bodyPr vert="horz" lIns="91440" tIns="45720" rIns="91440" bIns="45720" rtlCol="0" anchor="t">
            <a:noAutofit/>
          </a:bodyPr>
          <a:lstStyle/>
          <a:p>
            <a:pPr marL="0" indent="0" algn="just">
              <a:buNone/>
            </a:pPr>
            <a:r>
              <a:rPr lang="en-US" sz="1600" b="1"/>
              <a:t>Project Challenges: </a:t>
            </a:r>
            <a:endParaRPr lang="zh-CN" altLang="en-US"/>
          </a:p>
          <a:p>
            <a:pPr marL="514350" lvl="1" indent="-285750" algn="just">
              <a:lnSpc>
                <a:spcPct val="120000"/>
              </a:lnSpc>
              <a:spcBef>
                <a:spcPts val="1000"/>
              </a:spcBef>
              <a:buFont typeface="Arial,Sans-Serif"/>
              <a:buChar char="•"/>
            </a:pPr>
            <a:r>
              <a:rPr lang="en-US" sz="1400"/>
              <a:t>Data acquisition was a significant challenge</a:t>
            </a:r>
          </a:p>
          <a:p>
            <a:pPr marL="514350" lvl="1" indent="-285750" algn="just">
              <a:lnSpc>
                <a:spcPct val="120000"/>
              </a:lnSpc>
              <a:spcBef>
                <a:spcPts val="1000"/>
              </a:spcBef>
              <a:buFont typeface="Arial,Sans-Serif"/>
              <a:buChar char="•"/>
            </a:pPr>
            <a:r>
              <a:rPr lang="en-US" sz="1400"/>
              <a:t>Stream gauge data: non-existent</a:t>
            </a:r>
          </a:p>
          <a:p>
            <a:pPr marL="514350" lvl="1" indent="-285750" algn="just">
              <a:lnSpc>
                <a:spcPct val="120000"/>
              </a:lnSpc>
              <a:spcBef>
                <a:spcPts val="1000"/>
              </a:spcBef>
              <a:buFont typeface="Arial,Sans-Serif"/>
              <a:buChar char="•"/>
            </a:pPr>
            <a:r>
              <a:rPr lang="en-US" sz="1400"/>
              <a:t>Flood data: UN database only contained catastrophic events not all flood events, so the imbalanced dataset was not perfect for training the model</a:t>
            </a:r>
          </a:p>
          <a:p>
            <a:pPr marL="0" indent="0" algn="just">
              <a:buNone/>
            </a:pPr>
            <a:r>
              <a:rPr lang="en-US" sz="1600" b="1"/>
              <a:t>Project Successes: </a:t>
            </a:r>
          </a:p>
          <a:p>
            <a:pPr marL="514350" indent="-285750" algn="just">
              <a:lnSpc>
                <a:spcPct val="120000"/>
              </a:lnSpc>
              <a:buFont typeface="Arial,Sans-Serif"/>
              <a:buChar char="•"/>
            </a:pPr>
            <a:r>
              <a:rPr lang="en-US" sz="1400"/>
              <a:t>Innovative solution by using UN flood data in absence of stream gauge data to perform flood forecasting</a:t>
            </a:r>
          </a:p>
          <a:p>
            <a:pPr marL="514350" indent="-285750" algn="just">
              <a:lnSpc>
                <a:spcPct val="120000"/>
              </a:lnSpc>
              <a:buFont typeface="Arial,Sans-Serif"/>
              <a:buChar char="•"/>
            </a:pPr>
            <a:r>
              <a:rPr lang="en-US" sz="1400"/>
              <a:t>Overall the model fit decent with high accuracy and precision</a:t>
            </a:r>
          </a:p>
          <a:p>
            <a:pPr marL="514350" indent="-285750" algn="just">
              <a:lnSpc>
                <a:spcPct val="120000"/>
              </a:lnSpc>
              <a:buFont typeface="Arial,Sans-Serif"/>
              <a:buChar char="•"/>
            </a:pPr>
            <a:r>
              <a:rPr lang="en-US" sz="1400"/>
              <a:t>Recall and F1 score lower than ideal </a:t>
            </a:r>
          </a:p>
          <a:p>
            <a:pPr marL="0" indent="0" algn="just">
              <a:buNone/>
            </a:pPr>
            <a:endParaRPr lang="en-US" sz="1600"/>
          </a:p>
          <a:p>
            <a:pPr lvl="1" algn="just">
              <a:lnSpc>
                <a:spcPct val="120000"/>
              </a:lnSpc>
            </a:pPr>
            <a:endParaRPr lang="en-US" sz="1400"/>
          </a:p>
          <a:p>
            <a:pPr marL="0" indent="0" algn="just">
              <a:buNone/>
            </a:pPr>
            <a:endParaRPr lang="en-US" sz="1400"/>
          </a:p>
        </p:txBody>
      </p:sp>
      <p:sp>
        <p:nvSpPr>
          <p:cNvPr id="4" name="Content Placeholder 3">
            <a:extLst>
              <a:ext uri="{FF2B5EF4-FFF2-40B4-BE49-F238E27FC236}">
                <a16:creationId xmlns:a16="http://schemas.microsoft.com/office/drawing/2014/main" id="{7B15D13D-61C7-985E-3E62-ED90FB377138}"/>
              </a:ext>
            </a:extLst>
          </p:cNvPr>
          <p:cNvSpPr>
            <a:spLocks noGrp="1"/>
          </p:cNvSpPr>
          <p:nvPr>
            <p:ph sz="half" idx="2"/>
          </p:nvPr>
        </p:nvSpPr>
        <p:spPr>
          <a:xfrm>
            <a:off x="6345936" y="1866024"/>
            <a:ext cx="4937760" cy="3694176"/>
          </a:xfrm>
        </p:spPr>
        <p:txBody>
          <a:bodyPr vert="horz" lIns="91440" tIns="45720" rIns="91440" bIns="45720" rtlCol="0" anchor="t">
            <a:normAutofit/>
          </a:bodyPr>
          <a:lstStyle/>
          <a:p>
            <a:pPr marL="0" indent="0" algn="just">
              <a:buNone/>
            </a:pPr>
            <a:endParaRPr lang="en-US" sz="1600"/>
          </a:p>
          <a:p>
            <a:pPr marL="0" indent="0" algn="just">
              <a:buNone/>
            </a:pPr>
            <a:r>
              <a:rPr lang="en-US" sz="1600" b="1"/>
              <a:t>Conclusion: </a:t>
            </a:r>
            <a:endParaRPr lang="en-US" b="1"/>
          </a:p>
          <a:p>
            <a:pPr lvl="1" algn="just">
              <a:buFont typeface="Wingdings"/>
              <a:buChar char="ü"/>
            </a:pPr>
            <a:r>
              <a:rPr lang="en-US" sz="1400"/>
              <a:t>Our purpose was to develop a machine learning-based, early warning system for predicting flash floods and enhancing public safety in Kampala. </a:t>
            </a:r>
            <a:endParaRPr lang="en-US" sz="1400" b="1" u="sng"/>
          </a:p>
          <a:p>
            <a:pPr lvl="1" algn="just">
              <a:buFont typeface="Wingdings"/>
              <a:buChar char="ü"/>
            </a:pPr>
            <a:r>
              <a:rPr lang="en-US" sz="1400"/>
              <a:t>Despite the challenges;  Deep Learning LSTM was a tool that allowed us to meet this purpose</a:t>
            </a:r>
          </a:p>
          <a:p>
            <a:pPr lvl="1" algn="just">
              <a:buFont typeface="Wingdings"/>
              <a:buChar char="ü"/>
            </a:pPr>
            <a:r>
              <a:rPr lang="en-US" sz="1400"/>
              <a:t>Increasing the flood occurrence dataset to include all flooding, not just catastrophic flooding, could improve the performance of model on flooding data </a:t>
            </a:r>
          </a:p>
          <a:p>
            <a:pPr lvl="1" algn="just">
              <a:buFont typeface="Wingdings" panose="020B0604020202020204" pitchFamily="34" charset="0"/>
              <a:buChar char="ü"/>
            </a:pPr>
            <a:endParaRPr lang="en-US" sz="1600"/>
          </a:p>
          <a:p>
            <a:pPr lvl="1" algn="just">
              <a:buFont typeface="Wingdings" panose="020B0604020202020204" pitchFamily="34" charset="0"/>
              <a:buChar char="ü"/>
            </a:pPr>
            <a:endParaRPr lang="en-US" sz="1600"/>
          </a:p>
          <a:p>
            <a:pPr lvl="1" algn="just">
              <a:buFont typeface="Wingdings" panose="020B0604020202020204" pitchFamily="34" charset="0"/>
              <a:buChar char="ü"/>
            </a:pPr>
            <a:endParaRPr lang="en-US" sz="1400"/>
          </a:p>
        </p:txBody>
      </p:sp>
    </p:spTree>
    <p:extLst>
      <p:ext uri="{BB962C8B-B14F-4D97-AF65-F5344CB8AC3E}">
        <p14:creationId xmlns:p14="http://schemas.microsoft.com/office/powerpoint/2010/main" val="1725377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map with blue circles and text&#10;&#10;Description automatically generated">
            <a:extLst>
              <a:ext uri="{FF2B5EF4-FFF2-40B4-BE49-F238E27FC236}">
                <a16:creationId xmlns:a16="http://schemas.microsoft.com/office/drawing/2014/main" id="{963059E2-0116-A362-9C2D-A5702CFE147E}"/>
              </a:ext>
            </a:extLst>
          </p:cNvPr>
          <p:cNvPicPr>
            <a:picLocks noChangeAspect="1"/>
          </p:cNvPicPr>
          <p:nvPr/>
        </p:nvPicPr>
        <p:blipFill>
          <a:blip r:embed="rId2"/>
          <a:srcRect t="3572" b="2504"/>
          <a:stretch/>
        </p:blipFill>
        <p:spPr>
          <a:xfrm>
            <a:off x="20" y="10"/>
            <a:ext cx="12191980" cy="4465973"/>
          </a:xfrm>
          <a:prstGeom prst="rect">
            <a:avLst/>
          </a:prstGeom>
        </p:spPr>
      </p:pic>
      <p:sp>
        <p:nvSpPr>
          <p:cNvPr id="36" name="Rectangle: Rounded Corners 35">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30831-7FBB-3710-F281-AD117437EDCA}"/>
              </a:ext>
            </a:extLst>
          </p:cNvPr>
          <p:cNvSpPr>
            <a:spLocks noGrp="1"/>
          </p:cNvSpPr>
          <p:nvPr>
            <p:ph type="title"/>
          </p:nvPr>
        </p:nvSpPr>
        <p:spPr>
          <a:xfrm>
            <a:off x="566928" y="4203278"/>
            <a:ext cx="8557193" cy="536063"/>
          </a:xfrm>
        </p:spPr>
        <p:txBody>
          <a:bodyPr vert="horz" lIns="91440" tIns="45720" rIns="91440" bIns="45720" rtlCol="0" anchor="ctr">
            <a:normAutofit/>
          </a:bodyPr>
          <a:lstStyle/>
          <a:p>
            <a:r>
              <a:rPr lang="en-US" sz="2800">
                <a:solidFill>
                  <a:schemeClr val="bg1"/>
                </a:solidFill>
              </a:rPr>
              <a:t>Acknowledgements:</a:t>
            </a:r>
          </a:p>
        </p:txBody>
      </p:sp>
      <p:sp>
        <p:nvSpPr>
          <p:cNvPr id="25" name="Content Placeholder 24">
            <a:extLst>
              <a:ext uri="{FF2B5EF4-FFF2-40B4-BE49-F238E27FC236}">
                <a16:creationId xmlns:a16="http://schemas.microsoft.com/office/drawing/2014/main" id="{8EC1652C-07E6-63BA-8920-A7E5314B2243}"/>
              </a:ext>
            </a:extLst>
          </p:cNvPr>
          <p:cNvSpPr>
            <a:spLocks noGrp="1"/>
          </p:cNvSpPr>
          <p:nvPr>
            <p:ph sz="half" idx="1"/>
          </p:nvPr>
        </p:nvSpPr>
        <p:spPr>
          <a:xfrm>
            <a:off x="566928" y="4956314"/>
            <a:ext cx="11058144" cy="1306417"/>
          </a:xfrm>
        </p:spPr>
        <p:txBody>
          <a:bodyPr vert="horz" lIns="91440" tIns="45720" rIns="91440" bIns="45720" rtlCol="0" anchor="t">
            <a:normAutofit/>
          </a:bodyPr>
          <a:lstStyle/>
          <a:p>
            <a:pPr marL="0" indent="0">
              <a:buNone/>
            </a:pPr>
            <a:r>
              <a:rPr lang="en-US" sz="1700">
                <a:ea typeface="+mn-lt"/>
                <a:cs typeface="+mn-lt"/>
              </a:rPr>
              <a:t>We thank the Trans-African Hydro-Meteorological Observatory (TAHMO) for the provision of meteorological data. </a:t>
            </a:r>
            <a:endParaRPr lang="en-US" sz="1700"/>
          </a:p>
          <a:p>
            <a:pPr marL="0" indent="0">
              <a:buNone/>
            </a:pPr>
            <a:r>
              <a:rPr lang="en-US" sz="1700">
                <a:ea typeface="+mn-lt"/>
                <a:cs typeface="+mn-lt"/>
              </a:rPr>
              <a:t>Interested parties may contact info@tahmo.org for these data.</a:t>
            </a:r>
            <a:endParaRPr lang="en-US"/>
          </a:p>
        </p:txBody>
      </p:sp>
    </p:spTree>
    <p:extLst>
      <p:ext uri="{BB962C8B-B14F-4D97-AF65-F5344CB8AC3E}">
        <p14:creationId xmlns:p14="http://schemas.microsoft.com/office/powerpoint/2010/main" val="1140792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Rectangle 45">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a car in a flooded road&#10;&#10;Description automatically generated">
            <a:extLst>
              <a:ext uri="{FF2B5EF4-FFF2-40B4-BE49-F238E27FC236}">
                <a16:creationId xmlns:a16="http://schemas.microsoft.com/office/drawing/2014/main" id="{17E40753-6C99-0AED-DE2A-408D53D6114C}"/>
              </a:ext>
            </a:extLst>
          </p:cNvPr>
          <p:cNvPicPr>
            <a:picLocks noChangeAspect="1"/>
          </p:cNvPicPr>
          <p:nvPr/>
        </p:nvPicPr>
        <p:blipFill>
          <a:blip r:embed="rId2"/>
          <a:srcRect l="24138" r="24138"/>
          <a:stretch/>
        </p:blipFill>
        <p:spPr>
          <a:xfrm>
            <a:off x="7381653" y="10"/>
            <a:ext cx="4809303" cy="6861597"/>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6" name="Content Placeholder 5" descr="A person and person crossing a flooded road&#10;&#10;Description automatically generated">
            <a:extLst>
              <a:ext uri="{FF2B5EF4-FFF2-40B4-BE49-F238E27FC236}">
                <a16:creationId xmlns:a16="http://schemas.microsoft.com/office/drawing/2014/main" id="{AE2D604E-817E-F278-7BAD-44E720215F36}"/>
              </a:ext>
            </a:extLst>
          </p:cNvPr>
          <p:cNvPicPr>
            <a:picLocks noChangeAspect="1"/>
          </p:cNvPicPr>
          <p:nvPr/>
        </p:nvPicPr>
        <p:blipFill>
          <a:blip r:embed="rId3"/>
          <a:srcRect r="-2" b="891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Content Placeholder 4" descr="A person walking through a flooded street&#10;&#10;Description automatically generated">
            <a:extLst>
              <a:ext uri="{FF2B5EF4-FFF2-40B4-BE49-F238E27FC236}">
                <a16:creationId xmlns:a16="http://schemas.microsoft.com/office/drawing/2014/main" id="{217DDDE1-7EAC-0374-0E12-687F33C55877}"/>
              </a:ext>
            </a:extLst>
          </p:cNvPr>
          <p:cNvPicPr>
            <a:picLocks noGrp="1" noChangeAspect="1"/>
          </p:cNvPicPr>
          <p:nvPr>
            <p:ph sz="half" idx="1"/>
          </p:nvPr>
        </p:nvPicPr>
        <p:blipFill>
          <a:blip r:embed="rId4"/>
          <a:srcRect t="15134" b="15134"/>
          <a:stretch/>
        </p:blipFill>
        <p:spPr>
          <a:xfrm>
            <a:off x="3189428" y="3456432"/>
            <a:ext cx="4929080" cy="3400874"/>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48" name="Freeform: Shape 47">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Freeform: Shape 49">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27794A-17EC-B6B2-6C5C-34B99F0CD648}"/>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a:t>Questions?</a:t>
            </a:r>
          </a:p>
        </p:txBody>
      </p:sp>
      <p:sp>
        <p:nvSpPr>
          <p:cNvPr id="52" name="Rectangle 51">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Content Placeholder 18" descr="A screenshot of a phone&#10;&#10;Description automatically generated">
            <a:extLst>
              <a:ext uri="{FF2B5EF4-FFF2-40B4-BE49-F238E27FC236}">
                <a16:creationId xmlns:a16="http://schemas.microsoft.com/office/drawing/2014/main" id="{70E102F9-EEF7-C9A8-4498-DE265109FB50}"/>
              </a:ext>
            </a:extLst>
          </p:cNvPr>
          <p:cNvPicPr>
            <a:picLocks noGrp="1" noChangeAspect="1"/>
          </p:cNvPicPr>
          <p:nvPr>
            <p:ph sz="half" idx="2"/>
          </p:nvPr>
        </p:nvPicPr>
        <p:blipFill>
          <a:blip r:embed="rId5"/>
          <a:stretch>
            <a:fillRect/>
          </a:stretch>
        </p:blipFill>
        <p:spPr>
          <a:xfrm>
            <a:off x="6003122" y="835816"/>
            <a:ext cx="6096000" cy="780110"/>
          </a:xfrm>
        </p:spPr>
      </p:pic>
      <p:pic>
        <p:nvPicPr>
          <p:cNvPr id="21" name="Picture 20" descr="A screenshot of a phone&#10;&#10;Description automatically generated">
            <a:extLst>
              <a:ext uri="{FF2B5EF4-FFF2-40B4-BE49-F238E27FC236}">
                <a16:creationId xmlns:a16="http://schemas.microsoft.com/office/drawing/2014/main" id="{2BF806DD-616A-D1E6-774F-1CCC63532BAC}"/>
              </a:ext>
            </a:extLst>
          </p:cNvPr>
          <p:cNvPicPr>
            <a:picLocks noChangeAspect="1"/>
          </p:cNvPicPr>
          <p:nvPr/>
        </p:nvPicPr>
        <p:blipFill>
          <a:blip r:embed="rId6"/>
          <a:stretch>
            <a:fillRect/>
          </a:stretch>
        </p:blipFill>
        <p:spPr>
          <a:xfrm>
            <a:off x="3691387" y="2614916"/>
            <a:ext cx="6096000" cy="1117772"/>
          </a:xfrm>
          <a:prstGeom prst="rect">
            <a:avLst/>
          </a:prstGeom>
        </p:spPr>
      </p:pic>
      <p:pic>
        <p:nvPicPr>
          <p:cNvPr id="25" name="Picture 24" descr="A screenshot of a phone&#10;&#10;Description automatically generated">
            <a:extLst>
              <a:ext uri="{FF2B5EF4-FFF2-40B4-BE49-F238E27FC236}">
                <a16:creationId xmlns:a16="http://schemas.microsoft.com/office/drawing/2014/main" id="{E615B63A-CBF6-2F8B-3C4E-33DA5F47B1F1}"/>
              </a:ext>
            </a:extLst>
          </p:cNvPr>
          <p:cNvPicPr>
            <a:picLocks noChangeAspect="1"/>
          </p:cNvPicPr>
          <p:nvPr/>
        </p:nvPicPr>
        <p:blipFill>
          <a:blip r:embed="rId7"/>
          <a:stretch>
            <a:fillRect/>
          </a:stretch>
        </p:blipFill>
        <p:spPr>
          <a:xfrm>
            <a:off x="5898311" y="4588047"/>
            <a:ext cx="6096000" cy="1664437"/>
          </a:xfrm>
          <a:prstGeom prst="rect">
            <a:avLst/>
          </a:prstGeom>
        </p:spPr>
      </p:pic>
    </p:spTree>
    <p:extLst>
      <p:ext uri="{BB962C8B-B14F-4D97-AF65-F5344CB8AC3E}">
        <p14:creationId xmlns:p14="http://schemas.microsoft.com/office/powerpoint/2010/main" val="128190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walking in a flooded area&#10;&#10;Description automatically generated">
            <a:extLst>
              <a:ext uri="{FF2B5EF4-FFF2-40B4-BE49-F238E27FC236}">
                <a16:creationId xmlns:a16="http://schemas.microsoft.com/office/drawing/2014/main" id="{0F010AB7-3EED-4209-B871-90717B6D964F}"/>
              </a:ext>
            </a:extLst>
          </p:cNvPr>
          <p:cNvPicPr>
            <a:picLocks noChangeAspect="1"/>
          </p:cNvPicPr>
          <p:nvPr/>
        </p:nvPicPr>
        <p:blipFill>
          <a:blip r:embed="rId2"/>
          <a:srcRect l="5976" r="2395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52" name="Freeform: Shape 5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Freeform: Shape 5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4EEA18-49FD-7DE5-E696-DE13EA4D73A7}"/>
              </a:ext>
            </a:extLst>
          </p:cNvPr>
          <p:cNvSpPr>
            <a:spLocks noGrp="1"/>
          </p:cNvSpPr>
          <p:nvPr>
            <p:ph type="title"/>
          </p:nvPr>
        </p:nvSpPr>
        <p:spPr>
          <a:xfrm>
            <a:off x="374904" y="856488"/>
            <a:ext cx="4992624" cy="1243584"/>
          </a:xfrm>
        </p:spPr>
        <p:txBody>
          <a:bodyPr anchor="ctr">
            <a:normAutofit/>
          </a:bodyPr>
          <a:lstStyle/>
          <a:p>
            <a:r>
              <a:rPr lang="en-US" sz="3400"/>
              <a:t>Introduction</a:t>
            </a:r>
          </a:p>
        </p:txBody>
      </p:sp>
      <p:sp>
        <p:nvSpPr>
          <p:cNvPr id="54" name="Rectangle 53">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D6606BC-4151-4D1E-8E33-0641BAF3E9C5}"/>
              </a:ext>
            </a:extLst>
          </p:cNvPr>
          <p:cNvSpPr>
            <a:spLocks noGrp="1"/>
          </p:cNvSpPr>
          <p:nvPr>
            <p:ph idx="1"/>
          </p:nvPr>
        </p:nvSpPr>
        <p:spPr>
          <a:xfrm>
            <a:off x="338960" y="2314477"/>
            <a:ext cx="5065776" cy="3402363"/>
          </a:xfrm>
        </p:spPr>
        <p:txBody>
          <a:bodyPr vert="horz" lIns="91440" tIns="45720" rIns="91440" bIns="45720" rtlCol="0" anchor="t">
            <a:noAutofit/>
          </a:bodyPr>
          <a:lstStyle/>
          <a:p>
            <a:pPr marL="0" indent="0">
              <a:lnSpc>
                <a:spcPct val="100000"/>
              </a:lnSpc>
              <a:buNone/>
            </a:pPr>
            <a:r>
              <a:rPr lang="en-US" sz="1100" b="1">
                <a:ea typeface="+mn-lt"/>
                <a:cs typeface="+mn-lt"/>
              </a:rPr>
              <a:t>How did we choose our project?</a:t>
            </a:r>
            <a:endParaRPr lang="en-US" sz="1100" b="1"/>
          </a:p>
          <a:p>
            <a:pPr lvl="1">
              <a:lnSpc>
                <a:spcPct val="100000"/>
              </a:lnSpc>
              <a:buFont typeface="Wingdings" panose="020B0604020202020204" pitchFamily="34" charset="0"/>
              <a:buChar char="ü"/>
            </a:pPr>
            <a:r>
              <a:rPr lang="en-US" sz="1100" b="1">
                <a:ea typeface="+mn-lt"/>
                <a:cs typeface="+mn-lt"/>
              </a:rPr>
              <a:t>Real world problem</a:t>
            </a:r>
            <a:endParaRPr lang="en-US" sz="1100" b="1"/>
          </a:p>
          <a:p>
            <a:pPr lvl="1">
              <a:lnSpc>
                <a:spcPct val="100000"/>
              </a:lnSpc>
              <a:buFont typeface="Wingdings" panose="020B0604020202020204" pitchFamily="34" charset="0"/>
              <a:buChar char="ü"/>
            </a:pPr>
            <a:r>
              <a:rPr lang="en-US" sz="1100" b="1">
                <a:ea typeface="+mn-lt"/>
                <a:cs typeface="+mn-lt"/>
              </a:rPr>
              <a:t>Humanitarian in nature</a:t>
            </a:r>
            <a:endParaRPr lang="en-US" sz="1100" b="1"/>
          </a:p>
          <a:p>
            <a:pPr lvl="1">
              <a:lnSpc>
                <a:spcPct val="100000"/>
              </a:lnSpc>
              <a:buFont typeface="Wingdings" panose="020B0604020202020204" pitchFamily="34" charset="0"/>
              <a:buChar char="ü"/>
            </a:pPr>
            <a:r>
              <a:rPr lang="en-US" sz="1100" b="1">
                <a:ea typeface="+mn-lt"/>
                <a:cs typeface="+mn-lt"/>
              </a:rPr>
              <a:t>Gap in the existing emergency response framework</a:t>
            </a:r>
          </a:p>
          <a:p>
            <a:pPr marL="0" indent="0">
              <a:lnSpc>
                <a:spcPct val="100000"/>
              </a:lnSpc>
              <a:buNone/>
            </a:pPr>
            <a:r>
              <a:rPr lang="en-US" sz="1100">
                <a:ea typeface="+mn-lt"/>
                <a:cs typeface="+mn-lt"/>
              </a:rPr>
              <a:t>Kampala, Uganda</a:t>
            </a:r>
            <a:endParaRPr lang="en-US" sz="1100"/>
          </a:p>
          <a:p>
            <a:pPr lvl="1">
              <a:lnSpc>
                <a:spcPct val="100000"/>
              </a:lnSpc>
              <a:buFont typeface="Wingdings" panose="020B0604020202020204" pitchFamily="34" charset="0"/>
              <a:buChar char="ü"/>
            </a:pPr>
            <a:r>
              <a:rPr lang="en-US" sz="1100">
                <a:ea typeface="+mn-lt"/>
                <a:cs typeface="+mn-lt"/>
              </a:rPr>
              <a:t>Flooding is endemic</a:t>
            </a:r>
            <a:endParaRPr lang="en-US" sz="1100"/>
          </a:p>
          <a:p>
            <a:pPr lvl="1">
              <a:lnSpc>
                <a:spcPct val="100000"/>
              </a:lnSpc>
              <a:buFont typeface="Wingdings" panose="020B0604020202020204" pitchFamily="34" charset="0"/>
              <a:buChar char="ü"/>
            </a:pPr>
            <a:r>
              <a:rPr lang="en-US" sz="1100">
                <a:ea typeface="+mn-lt"/>
                <a:cs typeface="+mn-lt"/>
              </a:rPr>
              <a:t>Loss of life; displaced families; waterborne illness</a:t>
            </a:r>
            <a:endParaRPr lang="en-US" sz="1100"/>
          </a:p>
          <a:p>
            <a:pPr lvl="1">
              <a:lnSpc>
                <a:spcPct val="100000"/>
              </a:lnSpc>
              <a:buFont typeface="Wingdings" panose="020B0604020202020204" pitchFamily="34" charset="0"/>
              <a:buChar char="ü"/>
            </a:pPr>
            <a:r>
              <a:rPr lang="en-US" sz="1100">
                <a:ea typeface="+mn-lt"/>
                <a:cs typeface="+mn-lt"/>
              </a:rPr>
              <a:t>City of 4 million -&gt; 21 million in 2040 </a:t>
            </a:r>
            <a:endParaRPr lang="en-US" sz="1100"/>
          </a:p>
          <a:p>
            <a:pPr lvl="1">
              <a:lnSpc>
                <a:spcPct val="100000"/>
              </a:lnSpc>
              <a:buFont typeface="Wingdings" panose="020B0604020202020204" pitchFamily="34" charset="0"/>
              <a:buChar char="ü"/>
            </a:pPr>
            <a:r>
              <a:rPr lang="en-US" sz="1100">
                <a:ea typeface="+mn-lt"/>
                <a:cs typeface="+mn-lt"/>
              </a:rPr>
              <a:t>Two rainy seasons (March/May &amp; Sept/Dec)</a:t>
            </a:r>
            <a:endParaRPr lang="en-US" sz="1100"/>
          </a:p>
          <a:p>
            <a:pPr lvl="1">
              <a:lnSpc>
                <a:spcPct val="100000"/>
              </a:lnSpc>
              <a:buFont typeface="Wingdings" panose="020B0604020202020204" pitchFamily="34" charset="0"/>
              <a:buChar char="ü"/>
            </a:pPr>
            <a:r>
              <a:rPr lang="en-US" sz="1100" err="1">
                <a:ea typeface="+mn-lt"/>
                <a:cs typeface="+mn-lt"/>
              </a:rPr>
              <a:t>GloFAS</a:t>
            </a:r>
            <a:r>
              <a:rPr lang="en-US" sz="1100">
                <a:ea typeface="+mn-lt"/>
                <a:cs typeface="+mn-lt"/>
              </a:rPr>
              <a:t> model - ineffective for urban flash floods</a:t>
            </a:r>
          </a:p>
          <a:p>
            <a:pPr marL="0" indent="0">
              <a:lnSpc>
                <a:spcPct val="100000"/>
              </a:lnSpc>
              <a:buNone/>
            </a:pPr>
            <a:r>
              <a:rPr lang="en-US" sz="1100" b="1">
                <a:ea typeface="+mn-lt"/>
                <a:cs typeface="+mn-lt"/>
              </a:rPr>
              <a:t>Data Availability</a:t>
            </a:r>
          </a:p>
          <a:p>
            <a:pPr lvl="1">
              <a:buFont typeface="Wingdings" panose="020B0604020202020204" pitchFamily="34" charset="0"/>
              <a:buChar char="ü"/>
            </a:pPr>
            <a:r>
              <a:rPr lang="en-US" sz="1100" b="1">
                <a:ea typeface="+mn-lt"/>
                <a:cs typeface="+mn-lt"/>
              </a:rPr>
              <a:t>Ugandan rainfall data –-&gt; unavailable </a:t>
            </a:r>
          </a:p>
          <a:p>
            <a:pPr lvl="1">
              <a:lnSpc>
                <a:spcPct val="100000"/>
              </a:lnSpc>
              <a:buFont typeface="Wingdings" panose="020B0604020202020204" pitchFamily="34" charset="0"/>
              <a:buChar char="ü"/>
            </a:pPr>
            <a:r>
              <a:rPr lang="en-US" sz="1100" b="1">
                <a:ea typeface="+mn-lt"/>
                <a:cs typeface="+mn-lt"/>
              </a:rPr>
              <a:t>Stream gauge data –-&gt; no data </a:t>
            </a:r>
          </a:p>
          <a:p>
            <a:pPr lvl="1">
              <a:lnSpc>
                <a:spcPct val="100000"/>
              </a:lnSpc>
              <a:buFont typeface="Wingdings" panose="020B0604020202020204" pitchFamily="34" charset="0"/>
              <a:buChar char="ü"/>
            </a:pPr>
            <a:endParaRPr lang="en-US" sz="1100">
              <a:ea typeface="+mn-lt"/>
              <a:cs typeface="+mn-lt"/>
            </a:endParaRPr>
          </a:p>
          <a:p>
            <a:pPr marL="0" indent="0">
              <a:lnSpc>
                <a:spcPct val="100000"/>
              </a:lnSpc>
              <a:buNone/>
            </a:pPr>
            <a:r>
              <a:rPr lang="en-US" sz="1100" b="1" u="sng">
                <a:ea typeface="+mn-lt"/>
                <a:cs typeface="+mn-lt"/>
              </a:rPr>
              <a:t>Purpose: </a:t>
            </a:r>
            <a:r>
              <a:rPr lang="en-US" sz="1100" b="1">
                <a:ea typeface="+mn-lt"/>
                <a:cs typeface="+mn-lt"/>
              </a:rPr>
              <a:t>To develop a machine learning-based, early warning system for predicting flash floods and enhancing public safety in Kampala</a:t>
            </a:r>
            <a:endParaRPr lang="en-US" sz="1100" b="1" i="1"/>
          </a:p>
          <a:p>
            <a:pPr>
              <a:lnSpc>
                <a:spcPct val="100000"/>
              </a:lnSpc>
              <a:buAutoNum type="arabicPeriod"/>
            </a:pPr>
            <a:endParaRPr lang="en-US" sz="700"/>
          </a:p>
        </p:txBody>
      </p:sp>
    </p:spTree>
    <p:extLst>
      <p:ext uri="{BB962C8B-B14F-4D97-AF65-F5344CB8AC3E}">
        <p14:creationId xmlns:p14="http://schemas.microsoft.com/office/powerpoint/2010/main" val="3726015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id="{4E98B8B0-573C-43DD-85FE-31433D570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iver with a pile of plastic bottles&#10;&#10;Description automatically generated">
            <a:extLst>
              <a:ext uri="{FF2B5EF4-FFF2-40B4-BE49-F238E27FC236}">
                <a16:creationId xmlns:a16="http://schemas.microsoft.com/office/drawing/2014/main" id="{24F2D243-68F0-F27A-D33E-6816632E1A66}"/>
              </a:ext>
            </a:extLst>
          </p:cNvPr>
          <p:cNvPicPr>
            <a:picLocks noChangeAspect="1"/>
          </p:cNvPicPr>
          <p:nvPr/>
        </p:nvPicPr>
        <p:blipFill>
          <a:blip r:embed="rId2"/>
          <a:srcRect l="21630" r="4539" b="-1"/>
          <a:stretch/>
        </p:blipFill>
        <p:spPr>
          <a:xfrm>
            <a:off x="739" y="-401"/>
            <a:ext cx="7642726" cy="6857990"/>
          </a:xfrm>
          <a:prstGeom prst="rect">
            <a:avLst/>
          </a:prstGeom>
        </p:spPr>
      </p:pic>
      <p:sp>
        <p:nvSpPr>
          <p:cNvPr id="39" name="Rectangle 3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77E8DF-FCCA-C19A-CAE4-654A670FBE56}"/>
              </a:ext>
            </a:extLst>
          </p:cNvPr>
          <p:cNvSpPr>
            <a:spLocks noGrp="1"/>
          </p:cNvSpPr>
          <p:nvPr>
            <p:ph type="title"/>
          </p:nvPr>
        </p:nvSpPr>
        <p:spPr>
          <a:xfrm>
            <a:off x="841248" y="4152624"/>
            <a:ext cx="2112264" cy="1920240"/>
          </a:xfrm>
        </p:spPr>
        <p:txBody>
          <a:bodyPr vert="horz" lIns="91440" tIns="45720" rIns="91440" bIns="45720" rtlCol="0" anchor="ctr">
            <a:normAutofit/>
          </a:bodyPr>
          <a:lstStyle/>
          <a:p>
            <a:r>
              <a:rPr lang="en-US" sz="2400"/>
              <a:t>Why does Kamapala Flood ?</a:t>
            </a:r>
          </a:p>
        </p:txBody>
      </p:sp>
      <p:pic>
        <p:nvPicPr>
          <p:cNvPr id="8" name="Picture 7">
            <a:extLst>
              <a:ext uri="{FF2B5EF4-FFF2-40B4-BE49-F238E27FC236}">
                <a16:creationId xmlns:a16="http://schemas.microsoft.com/office/drawing/2014/main" id="{F89E862A-4610-C864-7009-687EE862E708}"/>
              </a:ext>
            </a:extLst>
          </p:cNvPr>
          <p:cNvPicPr>
            <a:picLocks noChangeAspect="1"/>
          </p:cNvPicPr>
          <p:nvPr/>
        </p:nvPicPr>
        <p:blipFill>
          <a:blip r:embed="rId3"/>
          <a:srcRect t="15412" r="1" b="9257"/>
          <a:stretch/>
        </p:blipFill>
        <p:spPr>
          <a:xfrm>
            <a:off x="7720049" y="10"/>
            <a:ext cx="4471952" cy="2240270"/>
          </a:xfrm>
          <a:prstGeom prst="rect">
            <a:avLst/>
          </a:prstGeom>
        </p:spPr>
      </p:pic>
      <p:sp>
        <p:nvSpPr>
          <p:cNvPr id="41" name="Rectangle 4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370" y="47845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8918" y="5108173"/>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A287F3D1-B163-355D-DD07-FD048AC6BFFE}"/>
              </a:ext>
            </a:extLst>
          </p:cNvPr>
          <p:cNvSpPr>
            <a:spLocks noGrp="1"/>
          </p:cNvSpPr>
          <p:nvPr>
            <p:ph sz="half" idx="1"/>
          </p:nvPr>
        </p:nvSpPr>
        <p:spPr>
          <a:xfrm>
            <a:off x="3364992" y="4151376"/>
            <a:ext cx="3319272" cy="1920240"/>
          </a:xfrm>
        </p:spPr>
        <p:txBody>
          <a:bodyPr vert="horz" lIns="91440" tIns="45720" rIns="91440" bIns="45720" rtlCol="0" anchor="ctr">
            <a:normAutofit/>
          </a:bodyPr>
          <a:lstStyle/>
          <a:p>
            <a:pPr>
              <a:lnSpc>
                <a:spcPct val="100000"/>
              </a:lnSpc>
            </a:pPr>
            <a:r>
              <a:rPr lang="en-US" sz="1100"/>
              <a:t>Urbanization (impervious footprint)</a:t>
            </a:r>
          </a:p>
          <a:p>
            <a:pPr>
              <a:lnSpc>
                <a:spcPct val="100000"/>
              </a:lnSpc>
            </a:pPr>
            <a:r>
              <a:rPr lang="en-US" sz="1100"/>
              <a:t>Pluvial flooding (overland or flash flood)</a:t>
            </a:r>
          </a:p>
          <a:p>
            <a:pPr>
              <a:lnSpc>
                <a:spcPct val="100000"/>
              </a:lnSpc>
            </a:pPr>
            <a:r>
              <a:rPr lang="en-US" sz="1100"/>
              <a:t>Undersized/aging infrastructure (1950s)</a:t>
            </a:r>
          </a:p>
          <a:p>
            <a:pPr>
              <a:lnSpc>
                <a:spcPct val="100000"/>
              </a:lnSpc>
            </a:pPr>
            <a:r>
              <a:rPr lang="en-US" sz="1100"/>
              <a:t>Improper waste disposal (plastics)</a:t>
            </a:r>
          </a:p>
          <a:p>
            <a:pPr>
              <a:lnSpc>
                <a:spcPct val="100000"/>
              </a:lnSpc>
            </a:pPr>
            <a:r>
              <a:rPr lang="en-US" sz="1100"/>
              <a:t>Inadequate maintenance (siltation; reduced hydraulic capacity)</a:t>
            </a:r>
          </a:p>
          <a:p>
            <a:pPr>
              <a:lnSpc>
                <a:spcPct val="100000"/>
              </a:lnSpc>
            </a:pPr>
            <a:r>
              <a:rPr lang="en-US" sz="1100"/>
              <a:t>Slums situated in floodplains </a:t>
            </a:r>
          </a:p>
        </p:txBody>
      </p:sp>
      <p:pic>
        <p:nvPicPr>
          <p:cNvPr id="6" name="Content Placeholder 5" descr="A dirty water pipe with clothes from it&#10;&#10;Description automatically generated">
            <a:extLst>
              <a:ext uri="{FF2B5EF4-FFF2-40B4-BE49-F238E27FC236}">
                <a16:creationId xmlns:a16="http://schemas.microsoft.com/office/drawing/2014/main" id="{463482FB-F532-CD50-A5ED-D48097B81632}"/>
              </a:ext>
            </a:extLst>
          </p:cNvPr>
          <p:cNvPicPr>
            <a:picLocks noGrp="1" noChangeAspect="1"/>
          </p:cNvPicPr>
          <p:nvPr>
            <p:ph sz="half" idx="2"/>
          </p:nvPr>
        </p:nvPicPr>
        <p:blipFill>
          <a:blip r:embed="rId4"/>
          <a:srcRect t="2726" r="1" b="1"/>
          <a:stretch/>
        </p:blipFill>
        <p:spPr>
          <a:xfrm>
            <a:off x="7720049" y="2308860"/>
            <a:ext cx="4471952" cy="2240280"/>
          </a:xfrm>
          <a:prstGeom prst="rect">
            <a:avLst/>
          </a:prstGeom>
        </p:spPr>
      </p:pic>
      <p:pic>
        <p:nvPicPr>
          <p:cNvPr id="7" name="Picture 6" descr="A group of people walking in a muddy area&#10;&#10;Description automatically generated">
            <a:extLst>
              <a:ext uri="{FF2B5EF4-FFF2-40B4-BE49-F238E27FC236}">
                <a16:creationId xmlns:a16="http://schemas.microsoft.com/office/drawing/2014/main" id="{0C3AC351-14B3-0EA9-4B20-934AB7099972}"/>
              </a:ext>
            </a:extLst>
          </p:cNvPr>
          <p:cNvPicPr>
            <a:picLocks noChangeAspect="1"/>
          </p:cNvPicPr>
          <p:nvPr/>
        </p:nvPicPr>
        <p:blipFill>
          <a:blip r:embed="rId5"/>
          <a:srcRect r="1194" b="4"/>
          <a:stretch/>
        </p:blipFill>
        <p:spPr>
          <a:xfrm>
            <a:off x="7720049" y="4617720"/>
            <a:ext cx="4471957" cy="2240280"/>
          </a:xfrm>
          <a:prstGeom prst="rect">
            <a:avLst/>
          </a:prstGeom>
        </p:spPr>
      </p:pic>
    </p:spTree>
    <p:extLst>
      <p:ext uri="{BB962C8B-B14F-4D97-AF65-F5344CB8AC3E}">
        <p14:creationId xmlns:p14="http://schemas.microsoft.com/office/powerpoint/2010/main" val="379118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fixing a weather station&#10;&#10;Description automatically generated">
            <a:extLst>
              <a:ext uri="{FF2B5EF4-FFF2-40B4-BE49-F238E27FC236}">
                <a16:creationId xmlns:a16="http://schemas.microsoft.com/office/drawing/2014/main" id="{D16E8C83-FA89-012F-50A8-3BEC1942A4A8}"/>
              </a:ext>
            </a:extLst>
          </p:cNvPr>
          <p:cNvPicPr>
            <a:picLocks noChangeAspect="1"/>
          </p:cNvPicPr>
          <p:nvPr/>
        </p:nvPicPr>
        <p:blipFill>
          <a:blip r:embed="rId2"/>
          <a:srcRect l="6717" r="12791" b="-4"/>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A white object on a pole&#10;&#10;Description automatically generated">
            <a:extLst>
              <a:ext uri="{FF2B5EF4-FFF2-40B4-BE49-F238E27FC236}">
                <a16:creationId xmlns:a16="http://schemas.microsoft.com/office/drawing/2014/main" id="{A9CFAD91-DB60-038B-BFF9-051148D80B72}"/>
              </a:ext>
            </a:extLst>
          </p:cNvPr>
          <p:cNvPicPr>
            <a:picLocks noChangeAspect="1"/>
          </p:cNvPicPr>
          <p:nvPr/>
        </p:nvPicPr>
        <p:blipFill>
          <a:blip r:embed="rId3"/>
          <a:srcRect l="2390" t="21164" r="-1045" b="11431"/>
          <a:stretch/>
        </p:blipFill>
        <p:spPr>
          <a:xfrm>
            <a:off x="5156437" y="10"/>
            <a:ext cx="4062681" cy="3676543"/>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4" name="Content Placeholder 3" descr="A group of boys in school uniforms&#10;&#10;Description automatically generated">
            <a:extLst>
              <a:ext uri="{FF2B5EF4-FFF2-40B4-BE49-F238E27FC236}">
                <a16:creationId xmlns:a16="http://schemas.microsoft.com/office/drawing/2014/main" id="{FEA59CC4-AFBB-672B-81C6-274490F97770}"/>
              </a:ext>
            </a:extLst>
          </p:cNvPr>
          <p:cNvPicPr>
            <a:picLocks noChangeAspect="1"/>
          </p:cNvPicPr>
          <p:nvPr/>
        </p:nvPicPr>
        <p:blipFill>
          <a:blip r:embed="rId4"/>
          <a:srcRect t="6565" r="-1" b="6564"/>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26" name="Freeform: Shape 25">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63CB99-89FA-A4B9-5DCD-6522C81F8C7A}"/>
              </a:ext>
            </a:extLst>
          </p:cNvPr>
          <p:cNvSpPr>
            <a:spLocks noGrp="1"/>
          </p:cNvSpPr>
          <p:nvPr>
            <p:ph type="title"/>
          </p:nvPr>
        </p:nvSpPr>
        <p:spPr>
          <a:xfrm>
            <a:off x="448056" y="685800"/>
            <a:ext cx="4922338" cy="1325563"/>
          </a:xfrm>
        </p:spPr>
        <p:txBody>
          <a:bodyPr>
            <a:normAutofit/>
          </a:bodyPr>
          <a:lstStyle/>
          <a:p>
            <a:r>
              <a:rPr lang="en-US" sz="3400"/>
              <a:t>Data Collection</a:t>
            </a:r>
          </a:p>
        </p:txBody>
      </p:sp>
      <p:sp>
        <p:nvSpPr>
          <p:cNvPr id="30" name="Rectangle 29">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83EEEF47-9788-6063-2F7D-9F10EE6EA80E}"/>
              </a:ext>
            </a:extLst>
          </p:cNvPr>
          <p:cNvSpPr>
            <a:spLocks noGrp="1"/>
          </p:cNvSpPr>
          <p:nvPr>
            <p:ph idx="1"/>
          </p:nvPr>
        </p:nvSpPr>
        <p:spPr>
          <a:xfrm>
            <a:off x="448056" y="2514600"/>
            <a:ext cx="4922338" cy="3666744"/>
          </a:xfrm>
        </p:spPr>
        <p:txBody>
          <a:bodyPr vert="horz" lIns="91440" tIns="45720" rIns="91440" bIns="45720" rtlCol="0" anchor="t">
            <a:normAutofit/>
          </a:bodyPr>
          <a:lstStyle/>
          <a:p>
            <a:r>
              <a:rPr lang="en-US" sz="1800" dirty="0">
                <a:latin typeface="Open Sans"/>
                <a:ea typeface="Open Sans"/>
                <a:cs typeface="Open Sans"/>
              </a:rPr>
              <a:t>Data Collection from TAHMO (Trans- African Hydro-Metrological Observatory)</a:t>
            </a:r>
          </a:p>
          <a:p>
            <a:r>
              <a:rPr lang="en-US" sz="1800" dirty="0">
                <a:latin typeface="Open Sans"/>
                <a:ea typeface="Open Sans"/>
                <a:cs typeface="Open Sans"/>
              </a:rPr>
              <a:t>Collected data from 5 stations</a:t>
            </a:r>
          </a:p>
          <a:p>
            <a:r>
              <a:rPr lang="en-US" sz="1800" dirty="0">
                <a:latin typeface="Open Sans"/>
                <a:ea typeface="Open Sans"/>
                <a:cs typeface="Open Sans"/>
              </a:rPr>
              <a:t>Precipitation, Humidity, Max Temperature, Min Temperature, Mean Temperature</a:t>
            </a:r>
          </a:p>
          <a:p>
            <a:r>
              <a:rPr lang="en-US" sz="1800" dirty="0">
                <a:latin typeface="Open Sans"/>
                <a:ea typeface="Open Sans"/>
                <a:cs typeface="Open Sans"/>
              </a:rPr>
              <a:t>IoT sensor used to collect real time data .</a:t>
            </a:r>
          </a:p>
        </p:txBody>
      </p:sp>
    </p:spTree>
    <p:extLst>
      <p:ext uri="{BB962C8B-B14F-4D97-AF65-F5344CB8AC3E}">
        <p14:creationId xmlns:p14="http://schemas.microsoft.com/office/powerpoint/2010/main" val="476995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BEA2-03A5-1721-A130-07D5441F6752}"/>
              </a:ext>
            </a:extLst>
          </p:cNvPr>
          <p:cNvSpPr>
            <a:spLocks noGrp="1"/>
          </p:cNvSpPr>
          <p:nvPr>
            <p:ph type="title"/>
          </p:nvPr>
        </p:nvSpPr>
        <p:spPr/>
        <p:txBody>
          <a:bodyPr/>
          <a:lstStyle/>
          <a:p>
            <a:r>
              <a:rPr lang="en-US"/>
              <a:t>Literature Review</a:t>
            </a:r>
          </a:p>
        </p:txBody>
      </p:sp>
      <p:sp>
        <p:nvSpPr>
          <p:cNvPr id="3" name="Content Placeholder 2">
            <a:extLst>
              <a:ext uri="{FF2B5EF4-FFF2-40B4-BE49-F238E27FC236}">
                <a16:creationId xmlns:a16="http://schemas.microsoft.com/office/drawing/2014/main" id="{A57A8CCF-72DE-E380-E9B6-F99D7D76D8FC}"/>
              </a:ext>
            </a:extLst>
          </p:cNvPr>
          <p:cNvSpPr>
            <a:spLocks noGrp="1"/>
          </p:cNvSpPr>
          <p:nvPr>
            <p:ph idx="1"/>
          </p:nvPr>
        </p:nvSpPr>
        <p:spPr/>
        <p:txBody>
          <a:bodyPr vert="horz" lIns="91440" tIns="45720" rIns="91440" bIns="45720" rtlCol="0" anchor="t">
            <a:normAutofit/>
          </a:bodyPr>
          <a:lstStyle/>
          <a:p>
            <a:r>
              <a:rPr lang="en-US" sz="1800">
                <a:latin typeface="Open Sans"/>
                <a:ea typeface="Open Sans"/>
                <a:cs typeface="Open Sans"/>
              </a:rPr>
              <a:t>As disasters lead to a huge losses, Internet based technology could aid  in monitoring floods (</a:t>
            </a:r>
            <a:r>
              <a:rPr lang="en-US" sz="1800">
                <a:solidFill>
                  <a:srgbClr val="0952AB"/>
                </a:solidFill>
                <a:latin typeface="Open Sans"/>
                <a:ea typeface="Open Sans"/>
                <a:cs typeface="Open Sans"/>
                <a:hlinkClick r:id="rId2"/>
              </a:rPr>
              <a:t>Mitra </a:t>
            </a:r>
            <a:r>
              <a:rPr lang="en-US" sz="1800" i="1">
                <a:solidFill>
                  <a:srgbClr val="0952AB"/>
                </a:solidFill>
                <a:latin typeface="Open Sans"/>
                <a:ea typeface="Open Sans"/>
                <a:cs typeface="Open Sans"/>
                <a:hlinkClick r:id="rId2"/>
              </a:rPr>
              <a:t>et al.</a:t>
            </a:r>
            <a:r>
              <a:rPr lang="en-US" sz="1800">
                <a:solidFill>
                  <a:srgbClr val="0952AB"/>
                </a:solidFill>
                <a:latin typeface="Open Sans"/>
                <a:ea typeface="Open Sans"/>
                <a:cs typeface="Open Sans"/>
                <a:hlinkClick r:id="rId2"/>
              </a:rPr>
              <a:t> 2016</a:t>
            </a:r>
            <a:r>
              <a:rPr lang="en-US" sz="1800">
                <a:latin typeface="Open Sans"/>
                <a:ea typeface="Open Sans"/>
                <a:cs typeface="Open Sans"/>
              </a:rPr>
              <a:t>).</a:t>
            </a:r>
            <a:endParaRPr lang="en-US" sz="1800"/>
          </a:p>
          <a:p>
            <a:endParaRPr lang="en-US" sz="1800">
              <a:latin typeface="Open Sans"/>
              <a:ea typeface="Open Sans"/>
              <a:cs typeface="Open Sans"/>
            </a:endParaRPr>
          </a:p>
          <a:p>
            <a:r>
              <a:rPr lang="en-US" sz="1800" b="1" err="1">
                <a:latin typeface="Open Sans"/>
                <a:ea typeface="Open Sans"/>
                <a:cs typeface="Open Sans"/>
              </a:rPr>
              <a:t>Katonga</a:t>
            </a:r>
            <a:r>
              <a:rPr lang="en-US" sz="1800" b="1">
                <a:latin typeface="Open Sans"/>
                <a:ea typeface="Open Sans"/>
                <a:cs typeface="Open Sans"/>
              </a:rPr>
              <a:t> river</a:t>
            </a:r>
            <a:r>
              <a:rPr lang="en-US" sz="1800">
                <a:latin typeface="Open Sans"/>
                <a:ea typeface="Open Sans"/>
                <a:cs typeface="Open Sans"/>
              </a:rPr>
              <a:t> periodically encounters a wide range of severe flooding events and acute natural circumstances, contributing to large-scale damages and harmful effects (</a:t>
            </a:r>
            <a:r>
              <a:rPr lang="en-US" sz="1800">
                <a:solidFill>
                  <a:srgbClr val="0952AB"/>
                </a:solidFill>
                <a:latin typeface="Open Sans"/>
                <a:ea typeface="Open Sans"/>
                <a:cs typeface="Open Sans"/>
                <a:hlinkClick r:id="rId2"/>
              </a:rPr>
              <a:t>Sidek </a:t>
            </a:r>
            <a:r>
              <a:rPr lang="en-US" sz="1800" i="1">
                <a:solidFill>
                  <a:srgbClr val="0952AB"/>
                </a:solidFill>
                <a:latin typeface="Open Sans"/>
                <a:ea typeface="Open Sans"/>
                <a:cs typeface="Open Sans"/>
                <a:hlinkClick r:id="rId2"/>
              </a:rPr>
              <a:t>et al.</a:t>
            </a:r>
            <a:r>
              <a:rPr lang="en-US" sz="1800">
                <a:solidFill>
                  <a:srgbClr val="0952AB"/>
                </a:solidFill>
                <a:latin typeface="Open Sans"/>
                <a:ea typeface="Open Sans"/>
                <a:cs typeface="Open Sans"/>
                <a:hlinkClick r:id="rId2"/>
              </a:rPr>
              <a:t> 2020</a:t>
            </a:r>
            <a:r>
              <a:rPr lang="en-US" sz="1800">
                <a:latin typeface="Open Sans"/>
                <a:ea typeface="Open Sans"/>
                <a:cs typeface="Open Sans"/>
              </a:rPr>
              <a:t>).</a:t>
            </a:r>
          </a:p>
          <a:p>
            <a:endParaRPr lang="en-US" sz="1800">
              <a:latin typeface="Open Sans"/>
              <a:ea typeface="Open Sans"/>
              <a:cs typeface="Open Sans"/>
            </a:endParaRPr>
          </a:p>
          <a:p>
            <a:r>
              <a:rPr lang="en-US" sz="1800">
                <a:latin typeface="Open Sans"/>
                <a:ea typeface="Open Sans"/>
                <a:cs typeface="Open Sans"/>
              </a:rPr>
              <a:t>The IoT approach is used for data collection from sensors and ANN is used for data prediction. A flood disaster warning system on Go Research (</a:t>
            </a:r>
            <a:r>
              <a:rPr lang="en-US" sz="1800">
                <a:solidFill>
                  <a:srgbClr val="0952AB"/>
                </a:solidFill>
                <a:latin typeface="Open Sans"/>
                <a:ea typeface="Open Sans"/>
                <a:cs typeface="Open Sans"/>
                <a:hlinkClick r:id="rId2"/>
              </a:rPr>
              <a:t>Abdullahi </a:t>
            </a:r>
            <a:r>
              <a:rPr lang="en-US" sz="1800" i="1">
                <a:solidFill>
                  <a:srgbClr val="0952AB"/>
                </a:solidFill>
                <a:latin typeface="Open Sans"/>
                <a:ea typeface="Open Sans"/>
                <a:cs typeface="Open Sans"/>
                <a:hlinkClick r:id="rId2"/>
              </a:rPr>
              <a:t>et al.</a:t>
            </a:r>
            <a:r>
              <a:rPr lang="en-US" sz="1800">
                <a:solidFill>
                  <a:srgbClr val="0952AB"/>
                </a:solidFill>
                <a:latin typeface="Open Sans"/>
                <a:ea typeface="Open Sans"/>
                <a:cs typeface="Open Sans"/>
                <a:hlinkClick r:id="rId2"/>
              </a:rPr>
              <a:t> 2018</a:t>
            </a:r>
            <a:r>
              <a:rPr lang="en-US" sz="1800">
                <a:latin typeface="Open Sans"/>
                <a:ea typeface="Open Sans"/>
                <a:cs typeface="Open Sans"/>
              </a:rPr>
              <a:t>)</a:t>
            </a:r>
            <a:endParaRPr lang="en-US" sz="1800"/>
          </a:p>
          <a:p>
            <a:endParaRPr lang="en-US" sz="1200">
              <a:latin typeface="Open Sans"/>
              <a:ea typeface="Open Sans"/>
              <a:cs typeface="Open Sans"/>
            </a:endParaRPr>
          </a:p>
          <a:p>
            <a:endParaRPr lang="en-US" sz="2000">
              <a:latin typeface="Open Sans"/>
              <a:ea typeface="Open Sans"/>
              <a:cs typeface="Open Sans"/>
            </a:endParaRPr>
          </a:p>
        </p:txBody>
      </p:sp>
    </p:spTree>
    <p:extLst>
      <p:ext uri="{BB962C8B-B14F-4D97-AF65-F5344CB8AC3E}">
        <p14:creationId xmlns:p14="http://schemas.microsoft.com/office/powerpoint/2010/main" val="26275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EE1C-DD21-00E5-BF88-08F077B87DA8}"/>
              </a:ext>
            </a:extLst>
          </p:cNvPr>
          <p:cNvSpPr>
            <a:spLocks noGrp="1"/>
          </p:cNvSpPr>
          <p:nvPr>
            <p:ph type="title"/>
          </p:nvPr>
        </p:nvSpPr>
        <p:spPr/>
        <p:txBody>
          <a:bodyPr/>
          <a:lstStyle/>
          <a:p>
            <a:r>
              <a:rPr lang="en-US"/>
              <a:t>Literature Review</a:t>
            </a:r>
          </a:p>
        </p:txBody>
      </p:sp>
      <p:sp>
        <p:nvSpPr>
          <p:cNvPr id="3" name="Content Placeholder 2">
            <a:extLst>
              <a:ext uri="{FF2B5EF4-FFF2-40B4-BE49-F238E27FC236}">
                <a16:creationId xmlns:a16="http://schemas.microsoft.com/office/drawing/2014/main" id="{D0CB0BEA-7F8F-9229-2302-1DF80B800536}"/>
              </a:ext>
            </a:extLst>
          </p:cNvPr>
          <p:cNvSpPr>
            <a:spLocks noGrp="1"/>
          </p:cNvSpPr>
          <p:nvPr>
            <p:ph idx="1"/>
          </p:nvPr>
        </p:nvSpPr>
        <p:spPr/>
        <p:txBody>
          <a:bodyPr vert="horz" lIns="91440" tIns="45720" rIns="91440" bIns="45720" rtlCol="0" anchor="t">
            <a:normAutofit/>
          </a:bodyPr>
          <a:lstStyle/>
          <a:p>
            <a:r>
              <a:rPr lang="en-US" sz="1800">
                <a:latin typeface="Open Sans"/>
                <a:ea typeface="Open Sans"/>
                <a:cs typeface="Open Sans"/>
              </a:rPr>
              <a:t> Concurrently, lower </a:t>
            </a:r>
            <a:r>
              <a:rPr lang="en-US" sz="1800" err="1">
                <a:latin typeface="Open Sans"/>
                <a:ea typeface="Open Sans"/>
                <a:cs typeface="Open Sans"/>
              </a:rPr>
              <a:t>katoong</a:t>
            </a:r>
            <a:r>
              <a:rPr lang="en-US" sz="1800">
                <a:latin typeface="Open Sans"/>
                <a:ea typeface="Open Sans"/>
                <a:cs typeface="Open Sans"/>
              </a:rPr>
              <a:t> basin flooding was studied by Kumar &amp; Yadav (2021), who employed artificial neural networks (ANNs) to model the phenomenon on a real-time data collection basis.</a:t>
            </a:r>
          </a:p>
          <a:p>
            <a:endParaRPr lang="en-US" sz="1800">
              <a:latin typeface="Open Sans"/>
              <a:ea typeface="Open Sans"/>
              <a:cs typeface="Open Sans"/>
            </a:endParaRPr>
          </a:p>
          <a:p>
            <a:r>
              <a:rPr lang="en-US" sz="1800" b="1">
                <a:latin typeface="Open Sans"/>
                <a:ea typeface="Open Sans"/>
                <a:cs typeface="Open Sans"/>
              </a:rPr>
              <a:t>Research Gap:</a:t>
            </a:r>
            <a:r>
              <a:rPr lang="en-US" sz="1800">
                <a:latin typeface="Open Sans"/>
                <a:ea typeface="Open Sans"/>
                <a:cs typeface="Open Sans"/>
              </a:rPr>
              <a:t> This</a:t>
            </a:r>
            <a:r>
              <a:rPr lang="en-US" sz="1800">
                <a:latin typeface="Open Sans"/>
                <a:ea typeface="+mn-lt"/>
                <a:cs typeface="+mn-lt"/>
              </a:rPr>
              <a:t> study uniquely incorporates hourly meteorological and hydrological data with an LSTM model to address the gap in precision and real-time forecasting, which existing models fail to achieve effectively</a:t>
            </a:r>
          </a:p>
        </p:txBody>
      </p:sp>
    </p:spTree>
    <p:extLst>
      <p:ext uri="{BB962C8B-B14F-4D97-AF65-F5344CB8AC3E}">
        <p14:creationId xmlns:p14="http://schemas.microsoft.com/office/powerpoint/2010/main" val="412814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17E9-EC35-A730-8192-63E0D0F9130A}"/>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CC46ADA4-0466-5245-7F0A-B8B372A74628}"/>
              </a:ext>
            </a:extLst>
          </p:cNvPr>
          <p:cNvSpPr>
            <a:spLocks noGrp="1"/>
          </p:cNvSpPr>
          <p:nvPr>
            <p:ph idx="1"/>
          </p:nvPr>
        </p:nvSpPr>
        <p:spPr>
          <a:xfrm>
            <a:off x="856776" y="2061080"/>
            <a:ext cx="10168128" cy="4657459"/>
          </a:xfrm>
        </p:spPr>
        <p:txBody>
          <a:bodyPr vert="horz" lIns="91440" tIns="45720" rIns="91440" bIns="45720" rtlCol="0" anchor="t">
            <a:normAutofit/>
          </a:bodyPr>
          <a:lstStyle/>
          <a:p>
            <a:r>
              <a:rPr lang="en-US" sz="1800" b="1"/>
              <a:t>Data collection:</a:t>
            </a:r>
            <a:r>
              <a:rPr lang="en-US" sz="1800"/>
              <a:t> hydrological and meteorological data</a:t>
            </a:r>
          </a:p>
          <a:p>
            <a:pPr lvl="1">
              <a:buFont typeface="Courier New" panose="020B0604020202020204" pitchFamily="34" charset="0"/>
              <a:buChar char="o"/>
            </a:pPr>
            <a:r>
              <a:rPr lang="en-US" sz="1800"/>
              <a:t>Humidity</a:t>
            </a:r>
          </a:p>
          <a:p>
            <a:pPr lvl="1">
              <a:buFont typeface="Courier New" panose="020B0604020202020204" pitchFamily="34" charset="0"/>
              <a:buChar char="o"/>
            </a:pPr>
            <a:r>
              <a:rPr lang="en-US" sz="1800"/>
              <a:t>Precipitation</a:t>
            </a:r>
          </a:p>
          <a:p>
            <a:pPr lvl="1">
              <a:buFont typeface="Courier New" panose="020B0604020202020204" pitchFamily="34" charset="0"/>
              <a:buChar char="o"/>
            </a:pPr>
            <a:r>
              <a:rPr lang="en-US" sz="1800"/>
              <a:t>Maximum temperature</a:t>
            </a:r>
          </a:p>
          <a:p>
            <a:pPr lvl="1">
              <a:buFont typeface="Courier New" panose="020B0604020202020204" pitchFamily="34" charset="0"/>
              <a:buChar char="o"/>
            </a:pPr>
            <a:r>
              <a:rPr lang="en-US" sz="1800"/>
              <a:t>Minimum temperature</a:t>
            </a:r>
          </a:p>
          <a:p>
            <a:pPr lvl="1">
              <a:buFont typeface="Courier New" panose="020B0604020202020204" pitchFamily="34" charset="0"/>
              <a:buChar char="o"/>
            </a:pPr>
            <a:r>
              <a:rPr lang="en-US" sz="1800"/>
              <a:t>Mean temperature</a:t>
            </a:r>
          </a:p>
          <a:p>
            <a:r>
              <a:rPr lang="en-US" sz="1800" b="1"/>
              <a:t>Data preprocessing:</a:t>
            </a:r>
          </a:p>
          <a:p>
            <a:pPr lvl="1">
              <a:buFont typeface="Courier New" panose="020B0604020202020204" pitchFamily="34" charset="0"/>
              <a:buChar char="o"/>
            </a:pPr>
            <a:r>
              <a:rPr lang="en-US" sz="1800"/>
              <a:t>Merged 5 stations data into 1 to represent the whole Kampala</a:t>
            </a:r>
          </a:p>
          <a:p>
            <a:pPr lvl="1">
              <a:buFont typeface="Courier New" panose="020B0604020202020204" pitchFamily="34" charset="0"/>
              <a:buChar char="o"/>
            </a:pPr>
            <a:r>
              <a:rPr lang="en-US" sz="1800"/>
              <a:t>Imputed missing values and removed outliers to ensure data quality</a:t>
            </a:r>
          </a:p>
          <a:p>
            <a:pPr lvl="1">
              <a:buFont typeface="Courier New" panose="020B0604020202020204" pitchFamily="34" charset="0"/>
              <a:buChar char="o"/>
            </a:pPr>
            <a:r>
              <a:rPr lang="en-US" sz="1800"/>
              <a:t>Labeled the data by 7 flood events</a:t>
            </a:r>
          </a:p>
          <a:p>
            <a:pPr lvl="1">
              <a:buFont typeface="Courier New" panose="020B0604020202020204" pitchFamily="34" charset="0"/>
              <a:buChar char="o"/>
            </a:pPr>
            <a:r>
              <a:rPr lang="en-US" sz="1800"/>
              <a:t>Standardized variables through  normalization for uniform scales</a:t>
            </a:r>
          </a:p>
          <a:p>
            <a:endParaRPr lang="en-US" sz="1800"/>
          </a:p>
          <a:p>
            <a:endParaRPr lang="en-US"/>
          </a:p>
        </p:txBody>
      </p:sp>
    </p:spTree>
    <p:extLst>
      <p:ext uri="{BB962C8B-B14F-4D97-AF65-F5344CB8AC3E}">
        <p14:creationId xmlns:p14="http://schemas.microsoft.com/office/powerpoint/2010/main" val="291077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已自动生成说明">
            <a:extLst>
              <a:ext uri="{FF2B5EF4-FFF2-40B4-BE49-F238E27FC236}">
                <a16:creationId xmlns:a16="http://schemas.microsoft.com/office/drawing/2014/main" id="{C7F29805-5EC4-F40A-E7E3-863FEADD5428}"/>
              </a:ext>
            </a:extLst>
          </p:cNvPr>
          <p:cNvPicPr>
            <a:picLocks noChangeAspect="1"/>
          </p:cNvPicPr>
          <p:nvPr/>
        </p:nvPicPr>
        <p:blipFill>
          <a:blip r:embed="rId2"/>
          <a:stretch>
            <a:fillRect/>
          </a:stretch>
        </p:blipFill>
        <p:spPr>
          <a:xfrm>
            <a:off x="1985145" y="1748682"/>
            <a:ext cx="7967708" cy="4779145"/>
          </a:xfrm>
          <a:prstGeom prst="rect">
            <a:avLst/>
          </a:prstGeom>
        </p:spPr>
      </p:pic>
      <p:pic>
        <p:nvPicPr>
          <p:cNvPr id="6" name="图片 5" descr="图表&#10;&#10;已自动生成说明">
            <a:extLst>
              <a:ext uri="{FF2B5EF4-FFF2-40B4-BE49-F238E27FC236}">
                <a16:creationId xmlns:a16="http://schemas.microsoft.com/office/drawing/2014/main" id="{668A9AB5-3EFC-47DF-7ACF-AADC812F3530}"/>
              </a:ext>
            </a:extLst>
          </p:cNvPr>
          <p:cNvPicPr>
            <a:picLocks noChangeAspect="1"/>
          </p:cNvPicPr>
          <p:nvPr/>
        </p:nvPicPr>
        <p:blipFill>
          <a:blip r:embed="rId3"/>
          <a:stretch>
            <a:fillRect/>
          </a:stretch>
        </p:blipFill>
        <p:spPr>
          <a:xfrm>
            <a:off x="1887533" y="1697373"/>
            <a:ext cx="8165744" cy="4882102"/>
          </a:xfrm>
          <a:prstGeom prst="rect">
            <a:avLst/>
          </a:prstGeom>
        </p:spPr>
      </p:pic>
      <p:pic>
        <p:nvPicPr>
          <p:cNvPr id="7" name="图片 6" descr="图表&#10;&#10;已自动生成说明">
            <a:extLst>
              <a:ext uri="{FF2B5EF4-FFF2-40B4-BE49-F238E27FC236}">
                <a16:creationId xmlns:a16="http://schemas.microsoft.com/office/drawing/2014/main" id="{B15E9C04-B050-AEB1-CFF5-2A7871273BAE}"/>
              </a:ext>
            </a:extLst>
          </p:cNvPr>
          <p:cNvPicPr>
            <a:picLocks noChangeAspect="1"/>
          </p:cNvPicPr>
          <p:nvPr/>
        </p:nvPicPr>
        <p:blipFill>
          <a:blip r:embed="rId4"/>
          <a:stretch>
            <a:fillRect/>
          </a:stretch>
        </p:blipFill>
        <p:spPr>
          <a:xfrm>
            <a:off x="1887533" y="1700047"/>
            <a:ext cx="8195061" cy="4916899"/>
          </a:xfrm>
          <a:prstGeom prst="rect">
            <a:avLst/>
          </a:prstGeom>
        </p:spPr>
      </p:pic>
      <p:pic>
        <p:nvPicPr>
          <p:cNvPr id="8" name="图片 7" descr="图表&#10;&#10;已自动生成说明">
            <a:extLst>
              <a:ext uri="{FF2B5EF4-FFF2-40B4-BE49-F238E27FC236}">
                <a16:creationId xmlns:a16="http://schemas.microsoft.com/office/drawing/2014/main" id="{D71CA102-8F76-86C9-4476-8157C050CBE2}"/>
              </a:ext>
            </a:extLst>
          </p:cNvPr>
          <p:cNvPicPr>
            <a:picLocks noChangeAspect="1"/>
          </p:cNvPicPr>
          <p:nvPr/>
        </p:nvPicPr>
        <p:blipFill>
          <a:blip r:embed="rId5"/>
          <a:stretch>
            <a:fillRect/>
          </a:stretch>
        </p:blipFill>
        <p:spPr>
          <a:xfrm>
            <a:off x="1820881" y="1615722"/>
            <a:ext cx="8294867" cy="4909502"/>
          </a:xfrm>
          <a:prstGeom prst="rect">
            <a:avLst/>
          </a:prstGeom>
        </p:spPr>
      </p:pic>
      <p:pic>
        <p:nvPicPr>
          <p:cNvPr id="9" name="图片 8" descr="图表&#10;&#10;已自动生成说明">
            <a:extLst>
              <a:ext uri="{FF2B5EF4-FFF2-40B4-BE49-F238E27FC236}">
                <a16:creationId xmlns:a16="http://schemas.microsoft.com/office/drawing/2014/main" id="{E86A4BDF-D662-50BE-6BFB-F37A81D2EAFD}"/>
              </a:ext>
            </a:extLst>
          </p:cNvPr>
          <p:cNvPicPr>
            <a:picLocks noChangeAspect="1"/>
          </p:cNvPicPr>
          <p:nvPr/>
        </p:nvPicPr>
        <p:blipFill>
          <a:blip r:embed="rId6"/>
          <a:stretch>
            <a:fillRect/>
          </a:stretch>
        </p:blipFill>
        <p:spPr>
          <a:xfrm>
            <a:off x="1885410" y="1650314"/>
            <a:ext cx="8283427" cy="4932519"/>
          </a:xfrm>
          <a:prstGeom prst="rect">
            <a:avLst/>
          </a:prstGeom>
        </p:spPr>
      </p:pic>
      <p:sp>
        <p:nvSpPr>
          <p:cNvPr id="12" name="Title 1">
            <a:extLst>
              <a:ext uri="{FF2B5EF4-FFF2-40B4-BE49-F238E27FC236}">
                <a16:creationId xmlns:a16="http://schemas.microsoft.com/office/drawing/2014/main" id="{569979E8-F1EF-1DB2-56E1-E20F4E81C3C9}"/>
              </a:ext>
            </a:extLst>
          </p:cNvPr>
          <p:cNvSpPr>
            <a:spLocks noGrp="1"/>
          </p:cNvSpPr>
          <p:nvPr>
            <p:ph type="title"/>
          </p:nvPr>
        </p:nvSpPr>
        <p:spPr>
          <a:xfrm>
            <a:off x="1115568" y="548640"/>
            <a:ext cx="10168128" cy="1179576"/>
          </a:xfrm>
        </p:spPr>
        <p:txBody>
          <a:bodyPr/>
          <a:lstStyle/>
          <a:p>
            <a:r>
              <a:rPr lang="en-US"/>
              <a:t>Methodology</a:t>
            </a:r>
          </a:p>
        </p:txBody>
      </p:sp>
    </p:spTree>
    <p:extLst>
      <p:ext uri="{BB962C8B-B14F-4D97-AF65-F5344CB8AC3E}">
        <p14:creationId xmlns:p14="http://schemas.microsoft.com/office/powerpoint/2010/main" val="260047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AccentBoxVTI</vt:lpstr>
      <vt:lpstr>Deep Learning Approaches to Flood Forecasting  Kampala, Uganda  </vt:lpstr>
      <vt:lpstr>Land Acknowledgement </vt:lpstr>
      <vt:lpstr>Introduction</vt:lpstr>
      <vt:lpstr>Why does Kamapala Flood ?</vt:lpstr>
      <vt:lpstr>Data Collection</vt:lpstr>
      <vt:lpstr>Literature Review</vt:lpstr>
      <vt:lpstr>Literature Review</vt:lpstr>
      <vt:lpstr>Methodology</vt:lpstr>
      <vt:lpstr>Methodology</vt:lpstr>
      <vt:lpstr>Methodology</vt:lpstr>
      <vt:lpstr>Coding – Data Processing</vt:lpstr>
      <vt:lpstr>Coding – Modeling </vt:lpstr>
      <vt:lpstr>Coding – Training </vt:lpstr>
      <vt:lpstr>Coding – Testing 1</vt:lpstr>
      <vt:lpstr>Coding – Testing 1</vt:lpstr>
      <vt:lpstr>Coding – Testing 1</vt:lpstr>
      <vt:lpstr>Coding – Testing 2</vt:lpstr>
      <vt:lpstr>Coding – Testing 2</vt:lpstr>
      <vt:lpstr>Coding – Testing 2</vt:lpstr>
      <vt:lpstr>Discussion </vt:lpstr>
      <vt:lpstr>Conclusion </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7</cp:revision>
  <dcterms:created xsi:type="dcterms:W3CDTF">2024-11-09T01:17:17Z</dcterms:created>
  <dcterms:modified xsi:type="dcterms:W3CDTF">2024-12-05T06:41:08Z</dcterms:modified>
</cp:coreProperties>
</file>